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11089161" r:id="rId3"/>
    <p:sldId id="11089175" r:id="rId5"/>
    <p:sldId id="11089163" r:id="rId6"/>
    <p:sldId id="11089164" r:id="rId7"/>
    <p:sldId id="11089178" r:id="rId8"/>
    <p:sldId id="11089167" r:id="rId9"/>
    <p:sldId id="11089171" r:id="rId10"/>
    <p:sldId id="11089166" r:id="rId11"/>
    <p:sldId id="11089168" r:id="rId12"/>
    <p:sldId id="11089173" r:id="rId13"/>
    <p:sldId id="11089172" r:id="rId14"/>
    <p:sldId id="11089177" r:id="rId15"/>
    <p:sldId id="11089162" r:id="rId16"/>
    <p:sldId id="11089179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694" userDrawn="1">
          <p15:clr>
            <a:srgbClr val="A4A3A4"/>
          </p15:clr>
        </p15:guide>
        <p15:guide id="2" pos="436" userDrawn="1">
          <p15:clr>
            <a:srgbClr val="A4A3A4"/>
          </p15:clr>
        </p15:guide>
        <p15:guide id="3" orient="horz" pos="4102" userDrawn="1">
          <p15:clr>
            <a:srgbClr val="A4A3A4"/>
          </p15:clr>
        </p15:guide>
        <p15:guide id="4" orient="horz" pos="1552" userDrawn="1">
          <p15:clr>
            <a:srgbClr val="A4A3A4"/>
          </p15:clr>
        </p15:guide>
        <p15:guide id="5" orient="horz" pos="353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  <p:cmAuthor id="2" name="sunjun" initials="s" lastIdx="4" clrIdx="1"/>
  <p:cmAuthor id="3" name="admin259" initials="a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2677"/>
    <a:srgbClr val="0628A4"/>
    <a:srgbClr val="0300A3"/>
    <a:srgbClr val="0066FF"/>
    <a:srgbClr val="4472C4"/>
    <a:srgbClr val="FFC000"/>
    <a:srgbClr val="4370C2"/>
    <a:srgbClr val="071D5C"/>
    <a:srgbClr val="071E59"/>
    <a:srgbClr val="1513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99" autoAdjust="0"/>
    <p:restoredTop sz="95095" autoAdjust="0"/>
  </p:normalViewPr>
  <p:slideViewPr>
    <p:cSldViewPr snapToGrid="0" showGuides="1">
      <p:cViewPr varScale="1">
        <p:scale>
          <a:sx n="103" d="100"/>
          <a:sy n="103" d="100"/>
        </p:scale>
        <p:origin x="384" y="184"/>
      </p:cViewPr>
      <p:guideLst>
        <p:guide pos="2694"/>
        <p:guide pos="436"/>
        <p:guide orient="horz" pos="4102"/>
        <p:guide orient="horz" pos="1552"/>
        <p:guide orient="horz" pos="35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5277A-61F2-4AF3-8E92-8921B84C50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274C37-7F6F-4B0E-B813-7161E3979B3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74C37-7F6F-4B0E-B813-7161E3979B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74C37-7F6F-4B0E-B813-7161E3979B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74C37-7F6F-4B0E-B813-7161E3979B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74C37-7F6F-4B0E-B813-7161E3979B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E3B92-8BC9-304A-9B45-F193B57CB6D3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FFA5F-051B-8941-AB39-D23094331C30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1132"/>
            </a:gs>
            <a:gs pos="100000">
              <a:srgbClr val="001E6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8.GIF"/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1633724"/>
            <a:ext cx="6969211" cy="3330222"/>
          </a:xfrm>
          <a:prstGeom prst="rect">
            <a:avLst/>
          </a:prstGeom>
          <a:gradFill>
            <a:gsLst>
              <a:gs pos="0">
                <a:srgbClr val="4472C4">
                  <a:alpha val="70000"/>
                </a:srgbClr>
              </a:gs>
              <a:gs pos="100000">
                <a:srgbClr val="001E60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标题 1"/>
          <p:cNvSpPr txBox="1"/>
          <p:nvPr/>
        </p:nvSpPr>
        <p:spPr>
          <a:xfrm>
            <a:off x="666643" y="2314180"/>
            <a:ext cx="5592379" cy="98465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CN" altLang="en-US" sz="5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送物机器人</a:t>
            </a:r>
            <a:endParaRPr kumimoji="1" lang="en-US" altLang="zh-CN" sz="5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66643" y="3220998"/>
            <a:ext cx="26244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格 格</a:t>
            </a:r>
            <a:endParaRPr lang="en-US" altLang="zh-CN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682" y="-30195"/>
            <a:ext cx="11191219" cy="68881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99051" y="1614912"/>
            <a:ext cx="558997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舱内紫外灯</a:t>
            </a:r>
            <a:endParaRPr lang="en-US" altLang="zh-CN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物品自主消杀 保障安全</a:t>
            </a:r>
            <a:endParaRPr lang="en-US" altLang="zh-CN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44261" y="1814966"/>
            <a:ext cx="18400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（消杀款）</a:t>
            </a:r>
            <a:endParaRPr lang="en-US" altLang="zh-CN" sz="2400" b="1" dirty="0">
              <a:solidFill>
                <a:srgbClr val="0066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72915" y="3154145"/>
            <a:ext cx="534269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lnSpc>
                <a:spcPct val="150000"/>
              </a:lnSpc>
              <a:buClr>
                <a:srgbClr val="0066FF"/>
              </a:buClr>
              <a:buFont typeface="Wingdings" panose="05000000000000000000" charset="0"/>
              <a:buChar char=""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全方位无死角紫外消毒，保障物品卫生，降低交叉污染风险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 algn="l">
              <a:lnSpc>
                <a:spcPct val="150000"/>
              </a:lnSpc>
              <a:buClr>
                <a:srgbClr val="0066FF"/>
              </a:buClr>
              <a:buFont typeface="Wingdings" panose="05000000000000000000" charset="0"/>
              <a:buChar char=""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置物关门后自动开启消杀功能，开舱门取物时自动关闭，便捷安全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99309" y="5023291"/>
            <a:ext cx="1200194" cy="33855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rgbClr val="0300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注：需定制</a:t>
            </a:r>
            <a:endParaRPr lang="en-US" altLang="zh-CN" sz="1600" dirty="0">
              <a:solidFill>
                <a:srgbClr val="0300A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1" r="17591"/>
          <a:stretch>
            <a:fillRect/>
          </a:stretch>
        </p:blipFill>
        <p:spPr>
          <a:xfrm>
            <a:off x="3677331" y="0"/>
            <a:ext cx="8514669" cy="6858000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0" y="0"/>
            <a:ext cx="7811911" cy="6858000"/>
          </a:xfrm>
          <a:prstGeom prst="rect">
            <a:avLst/>
          </a:prstGeom>
          <a:gradFill>
            <a:gsLst>
              <a:gs pos="71000">
                <a:srgbClr val="001132"/>
              </a:gs>
              <a:gs pos="100000">
                <a:srgbClr val="001E60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 flipV="1">
            <a:off x="6280060" y="2236572"/>
            <a:ext cx="2424992" cy="1094915"/>
          </a:xfrm>
          <a:custGeom>
            <a:avLst/>
            <a:gdLst>
              <a:gd name="connsiteX0" fmla="*/ 223470 w 2623629"/>
              <a:gd name="connsiteY0" fmla="*/ 1452694 h 1452694"/>
              <a:gd name="connsiteX1" fmla="*/ 2400159 w 2623629"/>
              <a:gd name="connsiteY1" fmla="*/ 1452694 h 1452694"/>
              <a:gd name="connsiteX2" fmla="*/ 2623629 w 2623629"/>
              <a:gd name="connsiteY2" fmla="*/ 1229224 h 1452694"/>
              <a:gd name="connsiteX3" fmla="*/ 2623629 w 2623629"/>
              <a:gd name="connsiteY3" fmla="*/ 483114 h 1452694"/>
              <a:gd name="connsiteX4" fmla="*/ 2445196 w 2623629"/>
              <a:gd name="connsiteY4" fmla="*/ 264184 h 1452694"/>
              <a:gd name="connsiteX5" fmla="*/ 2412269 w 2623629"/>
              <a:gd name="connsiteY5" fmla="*/ 260865 h 1452694"/>
              <a:gd name="connsiteX6" fmla="*/ 2347053 w 2623629"/>
              <a:gd name="connsiteY6" fmla="*/ 0 h 1452694"/>
              <a:gd name="connsiteX7" fmla="*/ 2282142 w 2623629"/>
              <a:gd name="connsiteY7" fmla="*/ 259644 h 1452694"/>
              <a:gd name="connsiteX8" fmla="*/ 223470 w 2623629"/>
              <a:gd name="connsiteY8" fmla="*/ 259644 h 1452694"/>
              <a:gd name="connsiteX9" fmla="*/ 0 w 2623629"/>
              <a:gd name="connsiteY9" fmla="*/ 483114 h 1452694"/>
              <a:gd name="connsiteX10" fmla="*/ 0 w 2623629"/>
              <a:gd name="connsiteY10" fmla="*/ 1229224 h 1452694"/>
              <a:gd name="connsiteX11" fmla="*/ 223470 w 2623629"/>
              <a:gd name="connsiteY11" fmla="*/ 1452694 h 1452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23629" h="1452694">
                <a:moveTo>
                  <a:pt x="223470" y="1452694"/>
                </a:moveTo>
                <a:lnTo>
                  <a:pt x="2400159" y="1452694"/>
                </a:lnTo>
                <a:cubicBezTo>
                  <a:pt x="2523578" y="1452694"/>
                  <a:pt x="2623629" y="1352643"/>
                  <a:pt x="2623629" y="1229224"/>
                </a:cubicBezTo>
                <a:lnTo>
                  <a:pt x="2623629" y="483114"/>
                </a:lnTo>
                <a:cubicBezTo>
                  <a:pt x="2623629" y="375122"/>
                  <a:pt x="2547027" y="285022"/>
                  <a:pt x="2445196" y="264184"/>
                </a:cubicBezTo>
                <a:lnTo>
                  <a:pt x="2412269" y="260865"/>
                </a:lnTo>
                <a:lnTo>
                  <a:pt x="2347053" y="0"/>
                </a:lnTo>
                <a:lnTo>
                  <a:pt x="2282142" y="259644"/>
                </a:lnTo>
                <a:lnTo>
                  <a:pt x="223470" y="259644"/>
                </a:lnTo>
                <a:cubicBezTo>
                  <a:pt x="100051" y="259644"/>
                  <a:pt x="0" y="359695"/>
                  <a:pt x="0" y="483114"/>
                </a:cubicBezTo>
                <a:lnTo>
                  <a:pt x="0" y="1229224"/>
                </a:lnTo>
                <a:cubicBezTo>
                  <a:pt x="0" y="1352643"/>
                  <a:pt x="100051" y="1452694"/>
                  <a:pt x="223470" y="1452694"/>
                </a:cubicBezTo>
                <a:close/>
              </a:path>
            </a:pathLst>
          </a:custGeom>
          <a:gradFill>
            <a:gsLst>
              <a:gs pos="0">
                <a:srgbClr val="00B0F0">
                  <a:alpha val="50000"/>
                </a:srgbClr>
              </a:gs>
              <a:gs pos="100000">
                <a:srgbClr val="0066FF">
                  <a:alpha val="70000"/>
                </a:srgbClr>
              </a:gs>
            </a:gsLst>
            <a:lin ang="10800000" scaled="0"/>
          </a:gra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64036" y="1620440"/>
            <a:ext cx="587923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机器人视觉识别危险行为</a:t>
            </a:r>
            <a:endParaRPr lang="en-US" altLang="zh-CN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助力酒店安防升级</a:t>
            </a:r>
            <a:endParaRPr lang="en-US" altLang="zh-CN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3138" y="3007916"/>
            <a:ext cx="4472305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服务机器人智能巡防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高性能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AI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视频分析 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48098" y="3582636"/>
            <a:ext cx="4564380" cy="1289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快速定位危险行为与异常人员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实时预警与闭环响应处理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提升酒店安防水平，杜绝安全隐患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763777" y="2350204"/>
            <a:ext cx="2018881" cy="626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14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您好，请不要在走廊里聚集，谢谢！</a:t>
            </a:r>
            <a:endParaRPr kumimoji="1" lang="zh-CN" altLang="en-US" sz="14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7" name="iconfont-11862-5666441"/>
          <p:cNvSpPr/>
          <p:nvPr/>
        </p:nvSpPr>
        <p:spPr>
          <a:xfrm>
            <a:off x="6369250" y="2568057"/>
            <a:ext cx="305337" cy="318953"/>
          </a:xfrm>
          <a:custGeom>
            <a:avLst/>
            <a:gdLst>
              <a:gd name="connsiteX0" fmla="*/ 351040 w 509394"/>
              <a:gd name="connsiteY0" fmla="*/ 224111 h 532110"/>
              <a:gd name="connsiteX1" fmla="*/ 365851 w 509394"/>
              <a:gd name="connsiteY1" fmla="*/ 238917 h 532110"/>
              <a:gd name="connsiteX2" fmla="*/ 365851 w 509394"/>
              <a:gd name="connsiteY2" fmla="*/ 293047 h 532110"/>
              <a:gd name="connsiteX3" fmla="*/ 351040 w 509394"/>
              <a:gd name="connsiteY3" fmla="*/ 307854 h 532110"/>
              <a:gd name="connsiteX4" fmla="*/ 336229 w 509394"/>
              <a:gd name="connsiteY4" fmla="*/ 293047 h 532110"/>
              <a:gd name="connsiteX5" fmla="*/ 336229 w 509394"/>
              <a:gd name="connsiteY5" fmla="*/ 238917 h 532110"/>
              <a:gd name="connsiteX6" fmla="*/ 351040 w 509394"/>
              <a:gd name="connsiteY6" fmla="*/ 224111 h 532110"/>
              <a:gd name="connsiteX7" fmla="*/ 158255 w 509394"/>
              <a:gd name="connsiteY7" fmla="*/ 219350 h 532110"/>
              <a:gd name="connsiteX8" fmla="*/ 173114 w 509394"/>
              <a:gd name="connsiteY8" fmla="*/ 234156 h 532110"/>
              <a:gd name="connsiteX9" fmla="*/ 173114 w 509394"/>
              <a:gd name="connsiteY9" fmla="*/ 297856 h 532110"/>
              <a:gd name="connsiteX10" fmla="*/ 158255 w 509394"/>
              <a:gd name="connsiteY10" fmla="*/ 312662 h 532110"/>
              <a:gd name="connsiteX11" fmla="*/ 143444 w 509394"/>
              <a:gd name="connsiteY11" fmla="*/ 297856 h 532110"/>
              <a:gd name="connsiteX12" fmla="*/ 143444 w 509394"/>
              <a:gd name="connsiteY12" fmla="*/ 234156 h 532110"/>
              <a:gd name="connsiteX13" fmla="*/ 158255 w 509394"/>
              <a:gd name="connsiteY13" fmla="*/ 219350 h 532110"/>
              <a:gd name="connsiteX14" fmla="*/ 286794 w 509394"/>
              <a:gd name="connsiteY14" fmla="*/ 189833 h 532110"/>
              <a:gd name="connsiteX15" fmla="*/ 301605 w 509394"/>
              <a:gd name="connsiteY15" fmla="*/ 204639 h 532110"/>
              <a:gd name="connsiteX16" fmla="*/ 301605 w 509394"/>
              <a:gd name="connsiteY16" fmla="*/ 327373 h 532110"/>
              <a:gd name="connsiteX17" fmla="*/ 286794 w 509394"/>
              <a:gd name="connsiteY17" fmla="*/ 342179 h 532110"/>
              <a:gd name="connsiteX18" fmla="*/ 271983 w 509394"/>
              <a:gd name="connsiteY18" fmla="*/ 327373 h 532110"/>
              <a:gd name="connsiteX19" fmla="*/ 271983 w 509394"/>
              <a:gd name="connsiteY19" fmla="*/ 204639 h 532110"/>
              <a:gd name="connsiteX20" fmla="*/ 286794 w 509394"/>
              <a:gd name="connsiteY20" fmla="*/ 189833 h 532110"/>
              <a:gd name="connsiteX21" fmla="*/ 222501 w 509394"/>
              <a:gd name="connsiteY21" fmla="*/ 159316 h 532110"/>
              <a:gd name="connsiteX22" fmla="*/ 237312 w 509394"/>
              <a:gd name="connsiteY22" fmla="*/ 174122 h 532110"/>
              <a:gd name="connsiteX23" fmla="*/ 237312 w 509394"/>
              <a:gd name="connsiteY23" fmla="*/ 357890 h 532110"/>
              <a:gd name="connsiteX24" fmla="*/ 222501 w 509394"/>
              <a:gd name="connsiteY24" fmla="*/ 372696 h 532110"/>
              <a:gd name="connsiteX25" fmla="*/ 207690 w 509394"/>
              <a:gd name="connsiteY25" fmla="*/ 357890 h 532110"/>
              <a:gd name="connsiteX26" fmla="*/ 207690 w 509394"/>
              <a:gd name="connsiteY26" fmla="*/ 174122 h 532110"/>
              <a:gd name="connsiteX27" fmla="*/ 222501 w 509394"/>
              <a:gd name="connsiteY27" fmla="*/ 159316 h 532110"/>
              <a:gd name="connsiteX28" fmla="*/ 120967 w 509394"/>
              <a:gd name="connsiteY28" fmla="*/ 32051 h 532110"/>
              <a:gd name="connsiteX29" fmla="*/ 32099 w 509394"/>
              <a:gd name="connsiteY29" fmla="*/ 120919 h 532110"/>
              <a:gd name="connsiteX30" fmla="*/ 32099 w 509394"/>
              <a:gd name="connsiteY30" fmla="*/ 411048 h 532110"/>
              <a:gd name="connsiteX31" fmla="*/ 120967 w 509394"/>
              <a:gd name="connsiteY31" fmla="*/ 499963 h 532110"/>
              <a:gd name="connsiteX32" fmla="*/ 388427 w 509394"/>
              <a:gd name="connsiteY32" fmla="*/ 499963 h 532110"/>
              <a:gd name="connsiteX33" fmla="*/ 477295 w 509394"/>
              <a:gd name="connsiteY33" fmla="*/ 411048 h 532110"/>
              <a:gd name="connsiteX34" fmla="*/ 477295 w 509394"/>
              <a:gd name="connsiteY34" fmla="*/ 120919 h 532110"/>
              <a:gd name="connsiteX35" fmla="*/ 388380 w 509394"/>
              <a:gd name="connsiteY35" fmla="*/ 32051 h 532110"/>
              <a:gd name="connsiteX36" fmla="*/ 120967 w 509394"/>
              <a:gd name="connsiteY36" fmla="*/ 0 h 532110"/>
              <a:gd name="connsiteX37" fmla="*/ 388427 w 509394"/>
              <a:gd name="connsiteY37" fmla="*/ 0 h 532110"/>
              <a:gd name="connsiteX38" fmla="*/ 509394 w 509394"/>
              <a:gd name="connsiteY38" fmla="*/ 120919 h 532110"/>
              <a:gd name="connsiteX39" fmla="*/ 509394 w 509394"/>
              <a:gd name="connsiteY39" fmla="*/ 411143 h 532110"/>
              <a:gd name="connsiteX40" fmla="*/ 388380 w 509394"/>
              <a:gd name="connsiteY40" fmla="*/ 532110 h 532110"/>
              <a:gd name="connsiteX41" fmla="*/ 120967 w 509394"/>
              <a:gd name="connsiteY41" fmla="*/ 532110 h 532110"/>
              <a:gd name="connsiteX42" fmla="*/ 0 w 509394"/>
              <a:gd name="connsiteY42" fmla="*/ 411143 h 532110"/>
              <a:gd name="connsiteX43" fmla="*/ 0 w 509394"/>
              <a:gd name="connsiteY43" fmla="*/ 120967 h 532110"/>
              <a:gd name="connsiteX44" fmla="*/ 120967 w 509394"/>
              <a:gd name="connsiteY44" fmla="*/ 0 h 532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09394" h="532110">
                <a:moveTo>
                  <a:pt x="351040" y="224111"/>
                </a:moveTo>
                <a:cubicBezTo>
                  <a:pt x="359231" y="224111"/>
                  <a:pt x="365851" y="230776"/>
                  <a:pt x="365851" y="238917"/>
                </a:cubicBezTo>
                <a:lnTo>
                  <a:pt x="365851" y="293047"/>
                </a:lnTo>
                <a:cubicBezTo>
                  <a:pt x="365851" y="301188"/>
                  <a:pt x="359231" y="307854"/>
                  <a:pt x="351040" y="307854"/>
                </a:cubicBezTo>
                <a:cubicBezTo>
                  <a:pt x="342896" y="307854"/>
                  <a:pt x="336229" y="301236"/>
                  <a:pt x="336229" y="293047"/>
                </a:cubicBezTo>
                <a:lnTo>
                  <a:pt x="336229" y="238917"/>
                </a:lnTo>
                <a:cubicBezTo>
                  <a:pt x="336229" y="230776"/>
                  <a:pt x="342801" y="224111"/>
                  <a:pt x="351040" y="224111"/>
                </a:cubicBezTo>
                <a:close/>
                <a:moveTo>
                  <a:pt x="158255" y="219350"/>
                </a:moveTo>
                <a:cubicBezTo>
                  <a:pt x="166447" y="219350"/>
                  <a:pt x="173114" y="226015"/>
                  <a:pt x="173114" y="234156"/>
                </a:cubicBezTo>
                <a:lnTo>
                  <a:pt x="173114" y="297856"/>
                </a:lnTo>
                <a:cubicBezTo>
                  <a:pt x="173114" y="305997"/>
                  <a:pt x="166447" y="312662"/>
                  <a:pt x="158255" y="312662"/>
                </a:cubicBezTo>
                <a:cubicBezTo>
                  <a:pt x="150111" y="312662"/>
                  <a:pt x="143444" y="306045"/>
                  <a:pt x="143444" y="297856"/>
                </a:cubicBezTo>
                <a:lnTo>
                  <a:pt x="143444" y="234156"/>
                </a:lnTo>
                <a:cubicBezTo>
                  <a:pt x="143444" y="226015"/>
                  <a:pt x="150064" y="219350"/>
                  <a:pt x="158255" y="219350"/>
                </a:cubicBezTo>
                <a:close/>
                <a:moveTo>
                  <a:pt x="286794" y="189833"/>
                </a:moveTo>
                <a:cubicBezTo>
                  <a:pt x="294938" y="189833"/>
                  <a:pt x="301605" y="196498"/>
                  <a:pt x="301605" y="204639"/>
                </a:cubicBezTo>
                <a:lnTo>
                  <a:pt x="301605" y="327373"/>
                </a:lnTo>
                <a:cubicBezTo>
                  <a:pt x="301605" y="335514"/>
                  <a:pt x="294986" y="342179"/>
                  <a:pt x="286794" y="342179"/>
                </a:cubicBezTo>
                <a:cubicBezTo>
                  <a:pt x="278650" y="342179"/>
                  <a:pt x="271983" y="335562"/>
                  <a:pt x="271983" y="327373"/>
                </a:cubicBezTo>
                <a:lnTo>
                  <a:pt x="271983" y="204639"/>
                </a:lnTo>
                <a:cubicBezTo>
                  <a:pt x="271983" y="196498"/>
                  <a:pt x="278603" y="189833"/>
                  <a:pt x="286794" y="189833"/>
                </a:cubicBezTo>
                <a:close/>
                <a:moveTo>
                  <a:pt x="222501" y="159316"/>
                </a:moveTo>
                <a:cubicBezTo>
                  <a:pt x="230692" y="159316"/>
                  <a:pt x="237312" y="165981"/>
                  <a:pt x="237312" y="174122"/>
                </a:cubicBezTo>
                <a:lnTo>
                  <a:pt x="237312" y="357890"/>
                </a:lnTo>
                <a:cubicBezTo>
                  <a:pt x="237312" y="366031"/>
                  <a:pt x="230740" y="372696"/>
                  <a:pt x="222501" y="372696"/>
                </a:cubicBezTo>
                <a:cubicBezTo>
                  <a:pt x="214357" y="372696"/>
                  <a:pt x="207690" y="366126"/>
                  <a:pt x="207690" y="357890"/>
                </a:cubicBezTo>
                <a:lnTo>
                  <a:pt x="207690" y="174122"/>
                </a:lnTo>
                <a:cubicBezTo>
                  <a:pt x="207690" y="165981"/>
                  <a:pt x="214309" y="159316"/>
                  <a:pt x="222501" y="159316"/>
                </a:cubicBezTo>
                <a:close/>
                <a:moveTo>
                  <a:pt x="120967" y="32051"/>
                </a:moveTo>
                <a:cubicBezTo>
                  <a:pt x="72009" y="32051"/>
                  <a:pt x="32099" y="71913"/>
                  <a:pt x="32099" y="120919"/>
                </a:cubicBezTo>
                <a:lnTo>
                  <a:pt x="32099" y="411048"/>
                </a:lnTo>
                <a:cubicBezTo>
                  <a:pt x="32099" y="460054"/>
                  <a:pt x="72009" y="499963"/>
                  <a:pt x="120967" y="499963"/>
                </a:cubicBezTo>
                <a:lnTo>
                  <a:pt x="388427" y="499963"/>
                </a:lnTo>
                <a:cubicBezTo>
                  <a:pt x="437385" y="499963"/>
                  <a:pt x="477295" y="460054"/>
                  <a:pt x="477295" y="411048"/>
                </a:cubicBezTo>
                <a:lnTo>
                  <a:pt x="477295" y="120919"/>
                </a:lnTo>
                <a:cubicBezTo>
                  <a:pt x="477295" y="71913"/>
                  <a:pt x="437385" y="32051"/>
                  <a:pt x="388380" y="32051"/>
                </a:cubicBezTo>
                <a:close/>
                <a:moveTo>
                  <a:pt x="120967" y="0"/>
                </a:moveTo>
                <a:lnTo>
                  <a:pt x="388427" y="0"/>
                </a:lnTo>
                <a:cubicBezTo>
                  <a:pt x="455054" y="0"/>
                  <a:pt x="509394" y="54244"/>
                  <a:pt x="509394" y="120919"/>
                </a:cubicBezTo>
                <a:lnTo>
                  <a:pt x="509394" y="411143"/>
                </a:lnTo>
                <a:cubicBezTo>
                  <a:pt x="509394" y="477866"/>
                  <a:pt x="455054" y="532110"/>
                  <a:pt x="388380" y="532110"/>
                </a:cubicBezTo>
                <a:lnTo>
                  <a:pt x="120967" y="532110"/>
                </a:lnTo>
                <a:cubicBezTo>
                  <a:pt x="54245" y="532110"/>
                  <a:pt x="0" y="477818"/>
                  <a:pt x="0" y="411143"/>
                </a:cubicBezTo>
                <a:lnTo>
                  <a:pt x="0" y="120967"/>
                </a:lnTo>
                <a:cubicBezTo>
                  <a:pt x="0" y="54244"/>
                  <a:pt x="54292" y="0"/>
                  <a:pt x="1209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文本框 11"/>
          <p:cNvSpPr txBox="1"/>
          <p:nvPr/>
        </p:nvSpPr>
        <p:spPr>
          <a:xfrm>
            <a:off x="733217" y="5173140"/>
            <a:ext cx="1157367" cy="33855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rgbClr val="0300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注：定制</a:t>
            </a:r>
            <a:endParaRPr lang="en-US" altLang="zh-CN" sz="1600" dirty="0">
              <a:solidFill>
                <a:srgbClr val="0300A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279579" y="2366402"/>
            <a:ext cx="18400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（安防款）</a:t>
            </a:r>
            <a:endParaRPr lang="en-US" altLang="zh-CN" sz="2400" b="1" dirty="0">
              <a:solidFill>
                <a:srgbClr val="0066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16088" y="1889667"/>
            <a:ext cx="11559823" cy="408657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2957688" y="1539713"/>
            <a:ext cx="5915378" cy="74506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785497" y="2433492"/>
          <a:ext cx="10661437" cy="310571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99302"/>
                <a:gridCol w="1207911"/>
                <a:gridCol w="4854224"/>
              </a:tblGrid>
              <a:tr h="498279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400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体型较大，行走</a:t>
                      </a:r>
                      <a:r>
                        <a:rPr kumimoji="1" lang="en-US" altLang="zh-CN" sz="1400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</a:t>
                      </a:r>
                      <a:r>
                        <a:rPr kumimoji="1" lang="zh-CN" altLang="en-US" sz="1400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停放</a:t>
                      </a:r>
                      <a:r>
                        <a:rPr kumimoji="1" lang="en-US" altLang="zh-CN" sz="1400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</a:t>
                      </a:r>
                      <a:r>
                        <a:rPr kumimoji="1" lang="zh-CN" altLang="en-US" sz="1400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开关仓门占用空间大 </a:t>
                      </a:r>
                      <a:endParaRPr kumimoji="1" lang="en-US" altLang="zh-CN" sz="1400" kern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600" b="1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体积</a:t>
                      </a:r>
                      <a:endParaRPr kumimoji="1" lang="en-US" altLang="zh-CN" sz="1600" b="1" kern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400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体型小，行走</a:t>
                      </a:r>
                      <a:r>
                        <a:rPr kumimoji="1" lang="en-US" altLang="zh-CN" sz="1400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</a:t>
                      </a:r>
                      <a:r>
                        <a:rPr kumimoji="1" lang="zh-CN" altLang="en-US" sz="1400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停放</a:t>
                      </a:r>
                      <a:r>
                        <a:rPr kumimoji="1" lang="en-US" altLang="zh-CN" sz="1400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</a:t>
                      </a:r>
                      <a:r>
                        <a:rPr kumimoji="1" lang="zh-CN" altLang="en-US" sz="1400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开关仓门占用空间小，同时舱体容量大</a:t>
                      </a:r>
                      <a:endParaRPr kumimoji="1" lang="en-US" altLang="zh-CN" sz="1400" kern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2677"/>
                    </a:solidFill>
                  </a:tcPr>
                </a:tc>
              </a:tr>
              <a:tr h="498279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kumimoji="1" lang="zh-CN" altLang="en-US" sz="1400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爬坡</a:t>
                      </a:r>
                      <a:r>
                        <a:rPr kumimoji="1" lang="en-US" altLang="zh-CN" sz="1400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</a:t>
                      </a:r>
                      <a:r>
                        <a:rPr kumimoji="1" lang="zh-CN" altLang="en-US" sz="1400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过沟坎</a:t>
                      </a:r>
                      <a:r>
                        <a:rPr kumimoji="1" lang="en-US" altLang="zh-CN" sz="1400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</a:t>
                      </a:r>
                      <a:r>
                        <a:rPr kumimoji="1" lang="zh-CN" altLang="en-US" sz="1400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过布草车容易卡住、转圈</a:t>
                      </a:r>
                      <a:endParaRPr kumimoji="1" lang="zh-CN" altLang="en-US" sz="1400" kern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zh-CN" altLang="en-US" sz="1600" b="1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稳定</a:t>
                      </a:r>
                      <a:endParaRPr kumimoji="1" lang="zh-CN" altLang="en-US" sz="1600" b="1" kern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400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整机结构优化稳定性高，行走</a:t>
                      </a:r>
                      <a:r>
                        <a:rPr kumimoji="1" lang="en-US" altLang="zh-CN" sz="1400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</a:t>
                      </a:r>
                      <a:r>
                        <a:rPr kumimoji="1" lang="zh-CN" altLang="en-US" sz="1400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过障</a:t>
                      </a:r>
                      <a:r>
                        <a:rPr kumimoji="1" lang="en-US" altLang="zh-CN" sz="1400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</a:t>
                      </a:r>
                      <a:r>
                        <a:rPr kumimoji="1" lang="zh-CN" altLang="en-US" sz="1400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窄路径皆可通过</a:t>
                      </a:r>
                      <a:endParaRPr kumimoji="1" lang="zh-CN" altLang="en-US" sz="1400" kern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2677"/>
                    </a:solidFill>
                  </a:tcPr>
                </a:tc>
              </a:tr>
              <a:tr h="498279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400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单机单桩， 易出现上下充电桩故障、降低效率引起投诉</a:t>
                      </a:r>
                      <a:endParaRPr kumimoji="1" lang="zh-CN" altLang="en-US" sz="1400" kern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600" b="1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效率</a:t>
                      </a:r>
                      <a:endParaRPr kumimoji="1" lang="zh-CN" altLang="en-US" sz="1600" b="1" kern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400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一机多桩 、多点待命。 提高送物效率，节约工作人员时间</a:t>
                      </a:r>
                      <a:endParaRPr kumimoji="1" lang="zh-CN" altLang="en-US" sz="1400" kern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2677"/>
                    </a:solidFill>
                  </a:tcPr>
                </a:tc>
              </a:tr>
              <a:tr h="498279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400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代工厂生产制造 品质时效难保障</a:t>
                      </a:r>
                      <a:endParaRPr kumimoji="1" lang="zh-CN" altLang="en-US" sz="1400" kern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600" b="1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生产</a:t>
                      </a:r>
                      <a:endParaRPr kumimoji="1" lang="zh-CN" altLang="en-US" sz="1600" b="1" kern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zh-CN" altLang="en-US" sz="1400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核心技术自研，自有工厂自产， </a:t>
                      </a:r>
                      <a:r>
                        <a:rPr kumimoji="1" lang="en-US" altLang="zh-CN" sz="1400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80</a:t>
                      </a:r>
                      <a:r>
                        <a:rPr kumimoji="1" lang="zh-CN" altLang="en-US" sz="1400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道质检工序保障出品</a:t>
                      </a:r>
                      <a:endParaRPr kumimoji="1" lang="zh-CN" altLang="en-US" sz="1400" kern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2677"/>
                    </a:solidFill>
                  </a:tcPr>
                </a:tc>
              </a:tr>
              <a:tr h="498279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400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重点城市运维安装部署，偏远城市安装时效难保证</a:t>
                      </a:r>
                      <a:endParaRPr kumimoji="1" lang="zh-CN" altLang="en-US" sz="1400" kern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600" b="1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运维</a:t>
                      </a:r>
                      <a:endParaRPr kumimoji="1" lang="zh-CN" altLang="en-US" sz="1600" b="1" kern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400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全国专业工程师</a:t>
                      </a:r>
                      <a:r>
                        <a:rPr kumimoji="1" lang="en-US" altLang="zh-CN" sz="1400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</a:t>
                      </a:r>
                      <a:r>
                        <a:rPr kumimoji="1" lang="zh-CN" altLang="en-US" sz="1400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部署</a:t>
                      </a:r>
                      <a:r>
                        <a:rPr kumimoji="1" lang="en-US" altLang="zh-CN" sz="1400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</a:t>
                      </a:r>
                      <a:r>
                        <a:rPr kumimoji="1" lang="zh-CN" altLang="en-US" sz="1400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运维网络 ，保障县级市安装时效</a:t>
                      </a:r>
                      <a:endParaRPr kumimoji="1" lang="zh-CN" altLang="en-US" sz="1400" kern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2677"/>
                    </a:solidFill>
                  </a:tcPr>
                </a:tc>
              </a:tr>
              <a:tr h="61431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400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无</a:t>
                      </a:r>
                      <a:r>
                        <a:rPr kumimoji="1" lang="en-US" altLang="zh-CN" sz="1400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7X24h</a:t>
                      </a:r>
                      <a:r>
                        <a:rPr kumimoji="1" lang="zh-CN" altLang="en-US" sz="1400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服务机制 ，培训</a:t>
                      </a:r>
                      <a:r>
                        <a:rPr kumimoji="1" lang="en-US" altLang="zh-CN" sz="1400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</a:t>
                      </a:r>
                      <a:r>
                        <a:rPr kumimoji="1" lang="zh-CN" altLang="en-US" sz="1400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咨询</a:t>
                      </a:r>
                      <a:r>
                        <a:rPr kumimoji="1" lang="en-US" altLang="zh-CN" sz="1400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</a:t>
                      </a:r>
                      <a:r>
                        <a:rPr kumimoji="1" lang="zh-CN" altLang="en-US" sz="1400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运营指导难保证</a:t>
                      </a:r>
                      <a:endParaRPr kumimoji="1" lang="zh-CN" altLang="en-US" sz="1400" kern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600" b="1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售后</a:t>
                      </a:r>
                      <a:endParaRPr kumimoji="1" lang="zh-CN" altLang="en-US" sz="1600" b="1" kern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400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全国唯一</a:t>
                      </a:r>
                      <a:r>
                        <a:rPr kumimoji="1" lang="en-US" altLang="zh-CN" sz="1400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7X24h</a:t>
                      </a:r>
                      <a:r>
                        <a:rPr kumimoji="1" lang="zh-CN" altLang="en-US" sz="1400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售后服务机制，专有运营团队定时培训。</a:t>
                      </a:r>
                      <a:endParaRPr kumimoji="1" lang="en-US" altLang="zh-CN" sz="1400" kern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zh-CN" altLang="en-US" sz="1400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线上咨询</a:t>
                      </a:r>
                      <a:r>
                        <a:rPr kumimoji="1" lang="en-US" altLang="zh-CN" sz="1400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</a:t>
                      </a:r>
                      <a:r>
                        <a:rPr kumimoji="1" lang="zh-CN" altLang="en-US" sz="1400" kern="12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秒响应，为酒店打造机器人运营方案。</a:t>
                      </a:r>
                      <a:endParaRPr kumimoji="1" lang="zh-CN" altLang="en-US" sz="1400" kern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2677"/>
                    </a:solidFill>
                  </a:tcPr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3307011" y="648258"/>
            <a:ext cx="54255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什么是好用的机器人？</a:t>
            </a:r>
            <a:endParaRPr kumimoji="1" lang="en-US" altLang="zh-CN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922564" y="1689387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其他机器人</a:t>
            </a:r>
            <a:endParaRPr kumimoji="1"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393411" y="1703268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kumimoji="1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dirty="0"/>
              <a:t>云迹机器人</a:t>
            </a:r>
            <a:endParaRPr lang="zh-CN" altLang="en-US" sz="2400" dirty="0"/>
          </a:p>
        </p:txBody>
      </p:sp>
      <p:sp>
        <p:nvSpPr>
          <p:cNvPr id="6" name="文本框 5"/>
          <p:cNvSpPr txBox="1"/>
          <p:nvPr/>
        </p:nvSpPr>
        <p:spPr>
          <a:xfrm>
            <a:off x="5626353" y="1606693"/>
            <a:ext cx="786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VS</a:t>
            </a:r>
            <a:endParaRPr kumimoji="1"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75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648111" y="2252941"/>
            <a:ext cx="525643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外形尺寸：长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490mm×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宽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420mm×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975mm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机身重量：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63kg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舱内负重：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20kg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舱体容积：上舱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40L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，下舱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30L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最小通过宽度：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55cm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移动速度：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0.9m/s — 1.5m/s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48111" y="1301691"/>
            <a:ext cx="47636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产品参数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644073" y="2807855"/>
            <a:ext cx="40362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1644073" y="3292124"/>
            <a:ext cx="40362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644073" y="3776393"/>
            <a:ext cx="40362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1644073" y="4260662"/>
            <a:ext cx="40362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644073" y="4744931"/>
            <a:ext cx="40362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644073" y="5229200"/>
            <a:ext cx="40362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室内, 小, 冰箱, 狗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642" y="1887237"/>
            <a:ext cx="2755900" cy="4495800"/>
          </a:xfrm>
          <a:prstGeom prst="rect">
            <a:avLst/>
          </a:prstGeom>
        </p:spPr>
      </p:pic>
      <p:pic>
        <p:nvPicPr>
          <p:cNvPr id="10" name="图片 9" descr="杯子里有咖啡&#10;&#10;中度可信度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82" y="1887237"/>
            <a:ext cx="2755900" cy="44958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263344" y="353733"/>
            <a:ext cx="598284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动态贴纸     新颖吸睛</a:t>
            </a:r>
            <a:endParaRPr lang="en-US" altLang="zh-CN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卡通</a:t>
            </a:r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表情   多种选择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 descr="图标&#10;&#10;描述已自动生成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241" y="2023301"/>
            <a:ext cx="1757961" cy="42236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862" y="1887237"/>
            <a:ext cx="2755900" cy="4495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784923"/>
            <a:ext cx="7351181" cy="5288153"/>
          </a:xfrm>
          <a:prstGeom prst="rect">
            <a:avLst/>
          </a:prstGeom>
          <a:gradFill>
            <a:gsLst>
              <a:gs pos="0">
                <a:srgbClr val="4472C4">
                  <a:alpha val="70000"/>
                </a:srgbClr>
              </a:gs>
              <a:gs pos="100000">
                <a:srgbClr val="001E60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297648" y="1884489"/>
            <a:ext cx="48990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超大容量   </a:t>
            </a:r>
            <a:r>
              <a:rPr kumimoji="1"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容纳更多规格外卖</a:t>
            </a:r>
            <a:r>
              <a:rPr kumimoji="1"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kumimoji="1"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快递</a:t>
            </a:r>
            <a:endParaRPr kumimoji="1"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7648" y="3198168"/>
            <a:ext cx="53421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指纹识别   </a:t>
            </a:r>
            <a:r>
              <a:rPr kumimoji="1"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操作便捷，工作流程可追溯</a:t>
            </a:r>
            <a:endParaRPr kumimoji="1"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97648" y="3873948"/>
            <a:ext cx="59987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语音交互   </a:t>
            </a:r>
            <a:r>
              <a:rPr kumimoji="1"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酒店社交小达人，提升住客体验</a:t>
            </a:r>
            <a:endParaRPr kumimoji="1"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97648" y="2522388"/>
            <a:ext cx="70535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整机升级</a:t>
            </a:r>
            <a:r>
              <a:rPr kumimoji="1"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通过</a:t>
            </a:r>
            <a:r>
              <a:rPr kumimoji="1"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kumimoji="1"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避障能力增强，适应多种酒店环境</a:t>
            </a:r>
            <a:endParaRPr kumimoji="1"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97648" y="4511847"/>
            <a:ext cx="62215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灵活定制   </a:t>
            </a:r>
            <a:r>
              <a:rPr kumimoji="1"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消杀</a:t>
            </a:r>
            <a:r>
              <a:rPr kumimoji="1"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kumimoji="1"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安防两种定制款 满足多需求</a:t>
            </a:r>
            <a:endParaRPr kumimoji="1"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672380"/>
            <a:ext cx="6716889" cy="5288153"/>
          </a:xfrm>
          <a:prstGeom prst="rect">
            <a:avLst/>
          </a:prstGeom>
          <a:gradFill>
            <a:gsLst>
              <a:gs pos="0">
                <a:srgbClr val="4472C4">
                  <a:alpha val="70000"/>
                </a:srgbClr>
              </a:gs>
              <a:gs pos="100000">
                <a:srgbClr val="001E60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693692" y="1732551"/>
            <a:ext cx="49961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更小身材  更大容量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99406" y="3316456"/>
            <a:ext cx="5157697" cy="21209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70L+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超大容量    轻松放置大容量物品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（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寸披萨 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37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瓶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550ml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矿泉水 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双层蛋糕）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上下内嵌式开关门设计  不占周围空间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93692" y="2472593"/>
            <a:ext cx="5384532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285750" indent="-285750">
              <a:lnSpc>
                <a:spcPct val="150000"/>
              </a:lnSpc>
              <a:buFont typeface="Wingdings" panose="05000000000000000000" pitchFamily="2" charset="2"/>
              <a:buChar char="l"/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indent="0">
              <a:buNone/>
            </a:pPr>
            <a:r>
              <a:rPr lang="en-US" altLang="zh-CN" dirty="0"/>
              <a:t>—— </a:t>
            </a:r>
            <a:r>
              <a:rPr lang="zh-CN" altLang="en-US" dirty="0"/>
              <a:t>你能想象到在酒店的所有外卖，统统放得下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8163098" y="1205345"/>
            <a:ext cx="1778924" cy="1762299"/>
          </a:xfrm>
          <a:prstGeom prst="rect">
            <a:avLst/>
          </a:prstGeom>
          <a:solidFill>
            <a:srgbClr val="00B0F0">
              <a:alpha val="19000"/>
            </a:srgb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8601029" y="1713916"/>
            <a:ext cx="9156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07267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  <a:r>
              <a:rPr lang="en-US" altLang="zh-CN" sz="3200" b="1" dirty="0">
                <a:solidFill>
                  <a:srgbClr val="0F0A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</a:t>
            </a:r>
            <a:endParaRPr lang="zh-CN" altLang="en-US" sz="3200" b="1" dirty="0">
              <a:solidFill>
                <a:srgbClr val="0F0A6C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163098" y="3080084"/>
            <a:ext cx="1778924" cy="1319127"/>
          </a:xfrm>
          <a:prstGeom prst="rect">
            <a:avLst/>
          </a:prstGeom>
          <a:solidFill>
            <a:srgbClr val="00B0F0">
              <a:alpha val="19000"/>
            </a:srgb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8601029" y="3366865"/>
            <a:ext cx="9156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F0A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30L</a:t>
            </a:r>
            <a:endParaRPr lang="zh-CN" altLang="en-US" sz="3200" b="1">
              <a:solidFill>
                <a:srgbClr val="0F0A6C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398899" y="2202047"/>
            <a:ext cx="154721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dirty="0">
                <a:solidFill>
                  <a:srgbClr val="0F0A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320</a:t>
            </a:r>
            <a:r>
              <a:rPr lang="zh-CN" altLang="en-US" sz="1100" dirty="0">
                <a:solidFill>
                  <a:srgbClr val="0F0A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100" dirty="0">
                <a:solidFill>
                  <a:srgbClr val="0F0A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1100" dirty="0">
                <a:solidFill>
                  <a:srgbClr val="0F0A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100" dirty="0">
                <a:solidFill>
                  <a:srgbClr val="0F0A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315</a:t>
            </a:r>
            <a:r>
              <a:rPr lang="zh-CN" altLang="en-US" sz="1100" dirty="0">
                <a:solidFill>
                  <a:srgbClr val="0F0A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100" dirty="0">
                <a:solidFill>
                  <a:srgbClr val="0F0A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1100" dirty="0">
                <a:solidFill>
                  <a:srgbClr val="0F0A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100" dirty="0">
                <a:solidFill>
                  <a:srgbClr val="0F0A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409mm</a:t>
            </a:r>
            <a:endParaRPr lang="zh-CN" altLang="en-US" sz="1100" dirty="0">
              <a:solidFill>
                <a:srgbClr val="0F0A6C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398899" y="3865681"/>
            <a:ext cx="154721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dirty="0">
                <a:solidFill>
                  <a:srgbClr val="0F0A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320</a:t>
            </a:r>
            <a:r>
              <a:rPr lang="zh-CN" altLang="en-US" sz="1100" dirty="0">
                <a:solidFill>
                  <a:srgbClr val="0F0A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100" dirty="0">
                <a:solidFill>
                  <a:srgbClr val="0F0A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1100" dirty="0">
                <a:solidFill>
                  <a:srgbClr val="0F0A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100" dirty="0">
                <a:solidFill>
                  <a:srgbClr val="0F0A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235</a:t>
            </a:r>
            <a:r>
              <a:rPr lang="zh-CN" altLang="en-US" sz="1100" dirty="0">
                <a:solidFill>
                  <a:srgbClr val="0F0A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100" dirty="0">
                <a:solidFill>
                  <a:srgbClr val="0F0A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1100" dirty="0">
                <a:solidFill>
                  <a:srgbClr val="0F0A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100" dirty="0">
                <a:solidFill>
                  <a:srgbClr val="0F0A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409mm</a:t>
            </a:r>
            <a:endParaRPr lang="zh-CN" altLang="en-US" sz="1100" dirty="0">
              <a:solidFill>
                <a:srgbClr val="0F0A6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763173" y="430040"/>
            <a:ext cx="46162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“窄”就是 “宽”</a:t>
            </a:r>
            <a:endParaRPr lang="en-US" altLang="zh-CN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3424" y="5264552"/>
            <a:ext cx="5166137" cy="8336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“苗条”身材，最小可通过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55cm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在电梯、过布草车等密集空间具有更强通过性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903798" y="5264552"/>
            <a:ext cx="6008115" cy="8336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狭小电梯内无需转身，直进直出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运行更高效，节约运送时间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378" y="1383076"/>
            <a:ext cx="3685952" cy="37308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804" y="1387410"/>
            <a:ext cx="3340601" cy="3712939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6071286" y="1387411"/>
            <a:ext cx="0" cy="40699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17"/>
          <p:cNvSpPr/>
          <p:nvPr/>
        </p:nvSpPr>
        <p:spPr bwMode="auto">
          <a:xfrm>
            <a:off x="-1" y="5233578"/>
            <a:ext cx="12192001" cy="1624423"/>
          </a:xfrm>
          <a:custGeom>
            <a:avLst/>
            <a:gdLst>
              <a:gd name="T0" fmla="*/ 2762 w 2762"/>
              <a:gd name="T1" fmla="*/ 0 h 368"/>
              <a:gd name="T2" fmla="*/ 2101 w 2762"/>
              <a:gd name="T3" fmla="*/ 0 h 368"/>
              <a:gd name="T4" fmla="*/ 2101 w 2762"/>
              <a:gd name="T5" fmla="*/ 118 h 368"/>
              <a:gd name="T6" fmla="*/ 2007 w 2762"/>
              <a:gd name="T7" fmla="*/ 118 h 368"/>
              <a:gd name="T8" fmla="*/ 2007 w 2762"/>
              <a:gd name="T9" fmla="*/ 0 h 368"/>
              <a:gd name="T10" fmla="*/ 1703 w 2762"/>
              <a:gd name="T11" fmla="*/ 0 h 368"/>
              <a:gd name="T12" fmla="*/ 923 w 2762"/>
              <a:gd name="T13" fmla="*/ 185 h 368"/>
              <a:gd name="T14" fmla="*/ 728 w 2762"/>
              <a:gd name="T15" fmla="*/ 187 h 368"/>
              <a:gd name="T16" fmla="*/ 728 w 2762"/>
              <a:gd name="T17" fmla="*/ 126 h 368"/>
              <a:gd name="T18" fmla="*/ 668 w 2762"/>
              <a:gd name="T19" fmla="*/ 126 h 368"/>
              <a:gd name="T20" fmla="*/ 668 w 2762"/>
              <a:gd name="T21" fmla="*/ 187 h 368"/>
              <a:gd name="T22" fmla="*/ 0 w 2762"/>
              <a:gd name="T23" fmla="*/ 187 h 368"/>
              <a:gd name="T24" fmla="*/ 0 w 2762"/>
              <a:gd name="T25" fmla="*/ 368 h 368"/>
              <a:gd name="T26" fmla="*/ 2762 w 2762"/>
              <a:gd name="T27" fmla="*/ 368 h 368"/>
              <a:gd name="T28" fmla="*/ 2762 w 2762"/>
              <a:gd name="T29" fmla="*/ 0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762" h="368">
                <a:moveTo>
                  <a:pt x="2762" y="0"/>
                </a:moveTo>
                <a:lnTo>
                  <a:pt x="2101" y="0"/>
                </a:lnTo>
                <a:lnTo>
                  <a:pt x="2101" y="118"/>
                </a:lnTo>
                <a:lnTo>
                  <a:pt x="2007" y="118"/>
                </a:lnTo>
                <a:lnTo>
                  <a:pt x="2007" y="0"/>
                </a:lnTo>
                <a:lnTo>
                  <a:pt x="1703" y="0"/>
                </a:lnTo>
                <a:lnTo>
                  <a:pt x="923" y="185"/>
                </a:lnTo>
                <a:lnTo>
                  <a:pt x="728" y="187"/>
                </a:lnTo>
                <a:lnTo>
                  <a:pt x="728" y="126"/>
                </a:lnTo>
                <a:lnTo>
                  <a:pt x="668" y="126"/>
                </a:lnTo>
                <a:lnTo>
                  <a:pt x="668" y="187"/>
                </a:lnTo>
                <a:lnTo>
                  <a:pt x="0" y="187"/>
                </a:lnTo>
                <a:lnTo>
                  <a:pt x="0" y="368"/>
                </a:lnTo>
                <a:lnTo>
                  <a:pt x="2762" y="368"/>
                </a:lnTo>
                <a:lnTo>
                  <a:pt x="2762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rgbClr val="0066FF">
                  <a:alpha val="12000"/>
                </a:srgb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3011235" y="2252301"/>
            <a:ext cx="2901245" cy="14111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5344715" y="2253706"/>
            <a:ext cx="5957940" cy="14111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0889" y="2209275"/>
            <a:ext cx="1952978" cy="3869790"/>
          </a:xfrm>
          <a:prstGeom prst="rect">
            <a:avLst/>
          </a:prstGeom>
        </p:spPr>
      </p:pic>
      <p:cxnSp>
        <p:nvCxnSpPr>
          <p:cNvPr id="20" name="直接箭头连接符 19"/>
          <p:cNvCxnSpPr/>
          <p:nvPr/>
        </p:nvCxnSpPr>
        <p:spPr>
          <a:xfrm>
            <a:off x="2957689" y="5779912"/>
            <a:ext cx="756356" cy="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>
            <a:off x="2957689" y="6052416"/>
            <a:ext cx="756356" cy="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3160888" y="5746045"/>
            <a:ext cx="675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</a:rPr>
              <a:t>25mm</a:t>
            </a:r>
            <a:endParaRPr lang="zh-CN" altLang="en-US" sz="1400">
              <a:solidFill>
                <a:schemeClr val="bg1"/>
              </a:solidFill>
            </a:endParaRPr>
          </a:p>
        </p:txBody>
      </p:sp>
      <p:cxnSp>
        <p:nvCxnSpPr>
          <p:cNvPr id="24" name="直接箭头连接符 23"/>
          <p:cNvCxnSpPr/>
          <p:nvPr/>
        </p:nvCxnSpPr>
        <p:spPr>
          <a:xfrm>
            <a:off x="3838222" y="6062133"/>
            <a:ext cx="1952978" cy="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椭圆 25"/>
          <p:cNvSpPr/>
          <p:nvPr/>
        </p:nvSpPr>
        <p:spPr>
          <a:xfrm rot="20589287">
            <a:off x="4563593" y="5382543"/>
            <a:ext cx="552411" cy="1104822"/>
          </a:xfrm>
          <a:custGeom>
            <a:avLst/>
            <a:gdLst>
              <a:gd name="connsiteX0" fmla="*/ 0 w 1625600"/>
              <a:gd name="connsiteY0" fmla="*/ 812800 h 1625600"/>
              <a:gd name="connsiteX1" fmla="*/ 812800 w 1625600"/>
              <a:gd name="connsiteY1" fmla="*/ 0 h 1625600"/>
              <a:gd name="connsiteX2" fmla="*/ 1625600 w 1625600"/>
              <a:gd name="connsiteY2" fmla="*/ 812800 h 1625600"/>
              <a:gd name="connsiteX3" fmla="*/ 812800 w 1625600"/>
              <a:gd name="connsiteY3" fmla="*/ 1625600 h 1625600"/>
              <a:gd name="connsiteX4" fmla="*/ 0 w 1625600"/>
              <a:gd name="connsiteY4" fmla="*/ 812800 h 1625600"/>
              <a:gd name="connsiteX0-1" fmla="*/ 0 w 1625600"/>
              <a:gd name="connsiteY0-2" fmla="*/ 812800 h 1625600"/>
              <a:gd name="connsiteX1-3" fmla="*/ 812800 w 1625600"/>
              <a:gd name="connsiteY1-4" fmla="*/ 0 h 1625600"/>
              <a:gd name="connsiteX2-5" fmla="*/ 1625600 w 1625600"/>
              <a:gd name="connsiteY2-6" fmla="*/ 812800 h 1625600"/>
              <a:gd name="connsiteX3-7" fmla="*/ 812800 w 1625600"/>
              <a:gd name="connsiteY3-8" fmla="*/ 1625600 h 1625600"/>
              <a:gd name="connsiteX4-9" fmla="*/ 91440 w 1625600"/>
              <a:gd name="connsiteY4-10" fmla="*/ 904240 h 1625600"/>
              <a:gd name="connsiteX0-11" fmla="*/ 0 w 1625600"/>
              <a:gd name="connsiteY0-12" fmla="*/ 812800 h 1625600"/>
              <a:gd name="connsiteX1-13" fmla="*/ 812800 w 1625600"/>
              <a:gd name="connsiteY1-14" fmla="*/ 0 h 1625600"/>
              <a:gd name="connsiteX2-15" fmla="*/ 1625600 w 1625600"/>
              <a:gd name="connsiteY2-16" fmla="*/ 812800 h 1625600"/>
              <a:gd name="connsiteX3-17" fmla="*/ 812800 w 1625600"/>
              <a:gd name="connsiteY3-18" fmla="*/ 1625600 h 1625600"/>
              <a:gd name="connsiteX0-19" fmla="*/ 0 w 812800"/>
              <a:gd name="connsiteY0-20" fmla="*/ 0 h 1625600"/>
              <a:gd name="connsiteX1-21" fmla="*/ 812800 w 812800"/>
              <a:gd name="connsiteY1-22" fmla="*/ 812800 h 1625600"/>
              <a:gd name="connsiteX2-23" fmla="*/ 0 w 812800"/>
              <a:gd name="connsiteY2-24" fmla="*/ 1625600 h 16256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812800" h="1625600">
                <a:moveTo>
                  <a:pt x="0" y="0"/>
                </a:moveTo>
                <a:cubicBezTo>
                  <a:pt x="448897" y="0"/>
                  <a:pt x="812800" y="363903"/>
                  <a:pt x="812800" y="812800"/>
                </a:cubicBezTo>
                <a:cubicBezTo>
                  <a:pt x="812800" y="1261697"/>
                  <a:pt x="448897" y="1625600"/>
                  <a:pt x="0" y="1625600"/>
                </a:cubicBezTo>
              </a:path>
            </a:pathLst>
          </a:cu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4933243" y="5315237"/>
            <a:ext cx="442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</a:rPr>
              <a:t>13°</a:t>
            </a:r>
            <a:endParaRPr lang="zh-CN" altLang="en-US" sz="1400">
              <a:solidFill>
                <a:schemeClr val="bg1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711952" y="4470401"/>
            <a:ext cx="675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</a:rPr>
              <a:t>40mm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cxnSp>
        <p:nvCxnSpPr>
          <p:cNvPr id="30" name="直接箭头连接符 29"/>
          <p:cNvCxnSpPr/>
          <p:nvPr/>
        </p:nvCxnSpPr>
        <p:spPr>
          <a:xfrm flipV="1">
            <a:off x="8850489" y="4865512"/>
            <a:ext cx="0" cy="880533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/>
        </p:nvCxnSpPr>
        <p:spPr>
          <a:xfrm flipV="1">
            <a:off x="9282987" y="4865512"/>
            <a:ext cx="0" cy="880533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/>
        </p:nvSpPr>
        <p:spPr>
          <a:xfrm>
            <a:off x="5535660" y="2342838"/>
            <a:ext cx="5576050" cy="1158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238EC0"/>
              </a:buClr>
              <a:buFont typeface="Wingdings" panose="05000000000000000000" pitchFamily="2" charset="2"/>
              <a:buChar char="l"/>
            </a:pPr>
            <a:r>
              <a:rPr kumimoji="1" lang="zh-CN" altLang="en-US" sz="1600" b="1" dirty="0">
                <a:solidFill>
                  <a:srgbClr val="072677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厚地毯、木地板、大理石拼接处、上下斜坡等均可通过。</a:t>
            </a:r>
            <a:endParaRPr kumimoji="1" lang="en-US" altLang="zh-CN" sz="1600" b="1" dirty="0">
              <a:solidFill>
                <a:srgbClr val="072677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50000"/>
              </a:lnSpc>
              <a:buClr>
                <a:srgbClr val="238EC0"/>
              </a:buClr>
            </a:pPr>
            <a:r>
              <a:rPr kumimoji="1" lang="zh-CN" altLang="en-US" sz="1600" b="1" dirty="0">
                <a:solidFill>
                  <a:srgbClr val="072677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  对环境更友好，极大避免二次改造</a:t>
            </a:r>
            <a:endParaRPr kumimoji="1" lang="en-US" altLang="zh-CN" sz="1600" b="1" dirty="0">
              <a:solidFill>
                <a:srgbClr val="072677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>
              <a:lnSpc>
                <a:spcPct val="150000"/>
              </a:lnSpc>
              <a:buClr>
                <a:srgbClr val="238EC0"/>
              </a:buClr>
              <a:buFont typeface="Wingdings" panose="05000000000000000000" pitchFamily="2" charset="2"/>
              <a:buChar char="l"/>
            </a:pPr>
            <a:r>
              <a:rPr kumimoji="1" lang="zh-CN" altLang="en-US" sz="1600" b="1" dirty="0">
                <a:solidFill>
                  <a:srgbClr val="072677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视觉传感器与算法升级，避障更灵敏路径更精确</a:t>
            </a:r>
            <a:endParaRPr kumimoji="1" lang="zh-CN" altLang="en-US" sz="1600" b="1" dirty="0">
              <a:solidFill>
                <a:srgbClr val="072677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087857" y="2280713"/>
            <a:ext cx="2306634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最高过坎 25mm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最大越沟 40mm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最大过坡 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13°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2796289" y="1288182"/>
            <a:ext cx="80035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全面通过能力   适应多种空间环境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4322607" y="1257335"/>
            <a:ext cx="7071810" cy="5204178"/>
          </a:xfrm>
          <a:prstGeom prst="rect">
            <a:avLst/>
          </a:prstGeom>
          <a:gradFill>
            <a:gsLst>
              <a:gs pos="0">
                <a:srgbClr val="4472C4"/>
              </a:gs>
              <a:gs pos="100000">
                <a:srgbClr val="001E60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电子设备&#10;&#10;描述已自动生成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2" t="5139" r="28170"/>
          <a:stretch>
            <a:fillRect/>
          </a:stretch>
        </p:blipFill>
        <p:spPr>
          <a:xfrm>
            <a:off x="677619" y="728663"/>
            <a:ext cx="4429458" cy="6130407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5851286" y="1869661"/>
            <a:ext cx="44478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指纹</a:t>
            </a:r>
            <a:r>
              <a:rPr kumimoji="1"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解锁   </a:t>
            </a:r>
            <a:endParaRPr kumimoji="1" lang="en-US" altLang="zh-CN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kumimoji="1"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授权</a:t>
            </a:r>
            <a:r>
              <a:rPr kumimoji="1"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kumimoji="1"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操作数字化管理</a:t>
            </a:r>
            <a:endParaRPr kumimoji="1"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kumimoji="1"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使用更安全</a:t>
            </a:r>
            <a:endParaRPr kumimoji="1"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846702" y="3434934"/>
            <a:ext cx="5547715" cy="194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指纹解锁，专人专权，操作可追溯 ，管理更安全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轻轻一点，一触即发，使用流利、提升服务效率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kumimoji="1" lang="zh-CN" altLang="en-US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操作记录数字化</a:t>
            </a:r>
            <a:r>
              <a:rPr kumimoji="1" lang="en-US" altLang="zh-CN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/</a:t>
            </a:r>
            <a:r>
              <a:rPr kumimoji="1" lang="zh-CN" altLang="en-US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量化管理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自动统计员工使用率，辅助绩效考核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820" y="3254656"/>
            <a:ext cx="1904016" cy="19040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577786" y="690465"/>
            <a:ext cx="8043700" cy="4870580"/>
          </a:xfrm>
          <a:prstGeom prst="rect">
            <a:avLst/>
          </a:prstGeom>
          <a:gradFill>
            <a:gsLst>
              <a:gs pos="0">
                <a:srgbClr val="4472C4"/>
              </a:gs>
              <a:gs pos="100000">
                <a:srgbClr val="001E6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147764" y="1354155"/>
            <a:ext cx="565943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一机多桩</a:t>
            </a:r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多机多桩</a:t>
            </a:r>
            <a:endParaRPr lang="en-US" altLang="zh-CN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不同时间段多位置服务</a:t>
            </a:r>
            <a:endParaRPr lang="en-US" altLang="zh-CN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81830" y="2734324"/>
            <a:ext cx="5361566" cy="874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一台机器人可对应多部充电桩，不同时间不同地点待命，无需远程召唤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14797" y="4223858"/>
            <a:ext cx="5525370" cy="7386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例：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白天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送外卖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引领客户任务频繁，安排机器人在一楼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大厅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待命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夜间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送客需品任务频繁，安排机器人在楼上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客房部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待命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111" y="332819"/>
            <a:ext cx="3868021" cy="62333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8096" y="1363904"/>
            <a:ext cx="8882303" cy="4082472"/>
          </a:xfrm>
          <a:prstGeom prst="rect">
            <a:avLst/>
          </a:prstGeom>
          <a:gradFill>
            <a:gsLst>
              <a:gs pos="0">
                <a:srgbClr val="4472C4"/>
              </a:gs>
              <a:gs pos="100000">
                <a:srgbClr val="001E6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230176" y="1740653"/>
            <a:ext cx="622979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智能语音交互</a:t>
            </a:r>
            <a:endParaRPr lang="en-US" altLang="zh-CN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带给住客更好交互体验</a:t>
            </a:r>
            <a:endParaRPr lang="en-US" altLang="zh-CN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30176" y="2843083"/>
            <a:ext cx="5661158" cy="21209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自然语义理解，拟人化高效服务沟通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六麦克风收声，精准辩位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可导入酒店专属语音库，提供个性化语音互动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酒店社交小达人，提升用户体验，助力酒店新营销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7205382" y="474135"/>
            <a:ext cx="4104275" cy="1998130"/>
            <a:chOff x="7041554" y="406402"/>
            <a:chExt cx="4524816" cy="2202867"/>
          </a:xfrm>
        </p:grpSpPr>
        <p:sp>
          <p:nvSpPr>
            <p:cNvPr id="13" name="任意多边形 12"/>
            <p:cNvSpPr/>
            <p:nvPr/>
          </p:nvSpPr>
          <p:spPr>
            <a:xfrm flipV="1">
              <a:off x="7179732" y="508002"/>
              <a:ext cx="2122312" cy="711201"/>
            </a:xfrm>
            <a:custGeom>
              <a:avLst/>
              <a:gdLst>
                <a:gd name="connsiteX0" fmla="*/ 0 w 2122312"/>
                <a:gd name="connsiteY0" fmla="*/ 451557 h 711201"/>
                <a:gd name="connsiteX1" fmla="*/ 0 w 2122312"/>
                <a:gd name="connsiteY1" fmla="*/ 451557 h 711201"/>
                <a:gd name="connsiteX2" fmla="*/ 0 w 2122312"/>
                <a:gd name="connsiteY2" fmla="*/ 451556 h 711201"/>
                <a:gd name="connsiteX3" fmla="*/ 259645 w 2122312"/>
                <a:gd name="connsiteY3" fmla="*/ 711201 h 711201"/>
                <a:gd name="connsiteX4" fmla="*/ 1862667 w 2122312"/>
                <a:gd name="connsiteY4" fmla="*/ 711201 h 711201"/>
                <a:gd name="connsiteX5" fmla="*/ 2122312 w 2122312"/>
                <a:gd name="connsiteY5" fmla="*/ 451556 h 711201"/>
                <a:gd name="connsiteX6" fmla="*/ 2122311 w 2122312"/>
                <a:gd name="connsiteY6" fmla="*/ 451556 h 711201"/>
                <a:gd name="connsiteX7" fmla="*/ 1914994 w 2122312"/>
                <a:gd name="connsiteY7" fmla="*/ 197186 h 711201"/>
                <a:gd name="connsiteX8" fmla="*/ 1878332 w 2122312"/>
                <a:gd name="connsiteY8" fmla="*/ 193490 h 711201"/>
                <a:gd name="connsiteX9" fmla="*/ 1761066 w 2122312"/>
                <a:gd name="connsiteY9" fmla="*/ 0 h 711201"/>
                <a:gd name="connsiteX10" fmla="*/ 1644756 w 2122312"/>
                <a:gd name="connsiteY10" fmla="*/ 191911 h 711201"/>
                <a:gd name="connsiteX11" fmla="*/ 259645 w 2122312"/>
                <a:gd name="connsiteY11" fmla="*/ 191912 h 711201"/>
                <a:gd name="connsiteX12" fmla="*/ 20404 w 2122312"/>
                <a:gd name="connsiteY12" fmla="*/ 350491 h 711201"/>
                <a:gd name="connsiteX13" fmla="*/ 0 w 2122312"/>
                <a:gd name="connsiteY13" fmla="*/ 451557 h 711201"/>
                <a:gd name="connsiteX14" fmla="*/ 20404 w 2122312"/>
                <a:gd name="connsiteY14" fmla="*/ 552622 h 711201"/>
                <a:gd name="connsiteX15" fmla="*/ 259645 w 2122312"/>
                <a:gd name="connsiteY15" fmla="*/ 711201 h 711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22312" h="711201">
                  <a:moveTo>
                    <a:pt x="0" y="451557"/>
                  </a:moveTo>
                  <a:lnTo>
                    <a:pt x="0" y="451557"/>
                  </a:lnTo>
                  <a:lnTo>
                    <a:pt x="0" y="451556"/>
                  </a:lnTo>
                  <a:close/>
                  <a:moveTo>
                    <a:pt x="259645" y="711201"/>
                  </a:moveTo>
                  <a:lnTo>
                    <a:pt x="1862667" y="711201"/>
                  </a:lnTo>
                  <a:cubicBezTo>
                    <a:pt x="2006065" y="711201"/>
                    <a:pt x="2122312" y="594954"/>
                    <a:pt x="2122312" y="451556"/>
                  </a:cubicBezTo>
                  <a:lnTo>
                    <a:pt x="2122311" y="451556"/>
                  </a:lnTo>
                  <a:cubicBezTo>
                    <a:pt x="2122311" y="326083"/>
                    <a:pt x="2033309" y="221397"/>
                    <a:pt x="1914994" y="197186"/>
                  </a:cubicBezTo>
                  <a:lnTo>
                    <a:pt x="1878332" y="193490"/>
                  </a:lnTo>
                  <a:lnTo>
                    <a:pt x="1761066" y="0"/>
                  </a:lnTo>
                  <a:lnTo>
                    <a:pt x="1644756" y="191911"/>
                  </a:lnTo>
                  <a:lnTo>
                    <a:pt x="259645" y="191912"/>
                  </a:lnTo>
                  <a:cubicBezTo>
                    <a:pt x="152096" y="191912"/>
                    <a:pt x="59820" y="257301"/>
                    <a:pt x="20404" y="350491"/>
                  </a:cubicBezTo>
                  <a:lnTo>
                    <a:pt x="0" y="451557"/>
                  </a:lnTo>
                  <a:lnTo>
                    <a:pt x="20404" y="552622"/>
                  </a:lnTo>
                  <a:cubicBezTo>
                    <a:pt x="59820" y="645812"/>
                    <a:pt x="152096" y="711201"/>
                    <a:pt x="259645" y="711201"/>
                  </a:cubicBezTo>
                  <a:close/>
                </a:path>
              </a:pathLst>
            </a:custGeom>
            <a:gradFill>
              <a:gsLst>
                <a:gs pos="0">
                  <a:srgbClr val="0066FF"/>
                </a:gs>
                <a:gs pos="100000">
                  <a:srgbClr val="001E6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14" name="任意多边形 13"/>
            <p:cNvSpPr/>
            <p:nvPr/>
          </p:nvSpPr>
          <p:spPr>
            <a:xfrm flipV="1">
              <a:off x="8952089" y="959557"/>
              <a:ext cx="2122312" cy="711201"/>
            </a:xfrm>
            <a:custGeom>
              <a:avLst/>
              <a:gdLst>
                <a:gd name="connsiteX0" fmla="*/ 0 w 2122312"/>
                <a:gd name="connsiteY0" fmla="*/ 451557 h 711201"/>
                <a:gd name="connsiteX1" fmla="*/ 0 w 2122312"/>
                <a:gd name="connsiteY1" fmla="*/ 451557 h 711201"/>
                <a:gd name="connsiteX2" fmla="*/ 0 w 2122312"/>
                <a:gd name="connsiteY2" fmla="*/ 451556 h 711201"/>
                <a:gd name="connsiteX3" fmla="*/ 259645 w 2122312"/>
                <a:gd name="connsiteY3" fmla="*/ 711201 h 711201"/>
                <a:gd name="connsiteX4" fmla="*/ 1862667 w 2122312"/>
                <a:gd name="connsiteY4" fmla="*/ 711201 h 711201"/>
                <a:gd name="connsiteX5" fmla="*/ 2122312 w 2122312"/>
                <a:gd name="connsiteY5" fmla="*/ 451556 h 711201"/>
                <a:gd name="connsiteX6" fmla="*/ 2122311 w 2122312"/>
                <a:gd name="connsiteY6" fmla="*/ 451556 h 711201"/>
                <a:gd name="connsiteX7" fmla="*/ 1914994 w 2122312"/>
                <a:gd name="connsiteY7" fmla="*/ 197186 h 711201"/>
                <a:gd name="connsiteX8" fmla="*/ 1878332 w 2122312"/>
                <a:gd name="connsiteY8" fmla="*/ 193490 h 711201"/>
                <a:gd name="connsiteX9" fmla="*/ 1761066 w 2122312"/>
                <a:gd name="connsiteY9" fmla="*/ 0 h 711201"/>
                <a:gd name="connsiteX10" fmla="*/ 1644756 w 2122312"/>
                <a:gd name="connsiteY10" fmla="*/ 191911 h 711201"/>
                <a:gd name="connsiteX11" fmla="*/ 259645 w 2122312"/>
                <a:gd name="connsiteY11" fmla="*/ 191912 h 711201"/>
                <a:gd name="connsiteX12" fmla="*/ 20404 w 2122312"/>
                <a:gd name="connsiteY12" fmla="*/ 350491 h 711201"/>
                <a:gd name="connsiteX13" fmla="*/ 0 w 2122312"/>
                <a:gd name="connsiteY13" fmla="*/ 451557 h 711201"/>
                <a:gd name="connsiteX14" fmla="*/ 20404 w 2122312"/>
                <a:gd name="connsiteY14" fmla="*/ 552622 h 711201"/>
                <a:gd name="connsiteX15" fmla="*/ 259645 w 2122312"/>
                <a:gd name="connsiteY15" fmla="*/ 711201 h 711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22312" h="711201">
                  <a:moveTo>
                    <a:pt x="0" y="451557"/>
                  </a:moveTo>
                  <a:lnTo>
                    <a:pt x="0" y="451557"/>
                  </a:lnTo>
                  <a:lnTo>
                    <a:pt x="0" y="451556"/>
                  </a:lnTo>
                  <a:close/>
                  <a:moveTo>
                    <a:pt x="259645" y="711201"/>
                  </a:moveTo>
                  <a:lnTo>
                    <a:pt x="1862667" y="711201"/>
                  </a:lnTo>
                  <a:cubicBezTo>
                    <a:pt x="2006065" y="711201"/>
                    <a:pt x="2122312" y="594954"/>
                    <a:pt x="2122312" y="451556"/>
                  </a:cubicBezTo>
                  <a:lnTo>
                    <a:pt x="2122311" y="451556"/>
                  </a:lnTo>
                  <a:cubicBezTo>
                    <a:pt x="2122311" y="326083"/>
                    <a:pt x="2033309" y="221397"/>
                    <a:pt x="1914994" y="197186"/>
                  </a:cubicBezTo>
                  <a:lnTo>
                    <a:pt x="1878332" y="193490"/>
                  </a:lnTo>
                  <a:lnTo>
                    <a:pt x="1761066" y="0"/>
                  </a:lnTo>
                  <a:lnTo>
                    <a:pt x="1644756" y="191911"/>
                  </a:lnTo>
                  <a:lnTo>
                    <a:pt x="259645" y="191912"/>
                  </a:lnTo>
                  <a:cubicBezTo>
                    <a:pt x="152096" y="191912"/>
                    <a:pt x="59820" y="257301"/>
                    <a:pt x="20404" y="350491"/>
                  </a:cubicBezTo>
                  <a:lnTo>
                    <a:pt x="0" y="451557"/>
                  </a:lnTo>
                  <a:lnTo>
                    <a:pt x="20404" y="552622"/>
                  </a:lnTo>
                  <a:cubicBezTo>
                    <a:pt x="59820" y="645812"/>
                    <a:pt x="152096" y="711201"/>
                    <a:pt x="259645" y="711201"/>
                  </a:cubicBezTo>
                  <a:close/>
                </a:path>
              </a:pathLst>
            </a:custGeom>
            <a:gradFill>
              <a:gsLst>
                <a:gs pos="0">
                  <a:srgbClr val="FFFF00"/>
                </a:gs>
                <a:gs pos="100000">
                  <a:srgbClr val="FFC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567966" y="598312"/>
              <a:ext cx="1560838" cy="3732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现在几点了？</a:t>
              </a:r>
              <a:endPara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9390510" y="1046054"/>
              <a:ext cx="1279844" cy="3732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07267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12</a:t>
              </a:r>
              <a:r>
                <a:rPr lang="zh-CN" altLang="en-US" sz="1600" dirty="0">
                  <a:solidFill>
                    <a:srgbClr val="07267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点零</a:t>
              </a:r>
              <a:r>
                <a:rPr lang="en-US" altLang="zh-CN" sz="1600" dirty="0">
                  <a:solidFill>
                    <a:srgbClr val="07267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zh-CN" altLang="en-US" sz="1600" dirty="0">
                  <a:solidFill>
                    <a:srgbClr val="07267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</a:t>
              </a:r>
              <a:endParaRPr lang="zh-CN" altLang="en-US" sz="1600" dirty="0">
                <a:solidFill>
                  <a:srgbClr val="07267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 flipV="1">
              <a:off x="7303909" y="1603485"/>
              <a:ext cx="2122312" cy="711201"/>
            </a:xfrm>
            <a:custGeom>
              <a:avLst/>
              <a:gdLst>
                <a:gd name="connsiteX0" fmla="*/ 0 w 2122312"/>
                <a:gd name="connsiteY0" fmla="*/ 451557 h 711201"/>
                <a:gd name="connsiteX1" fmla="*/ 0 w 2122312"/>
                <a:gd name="connsiteY1" fmla="*/ 451557 h 711201"/>
                <a:gd name="connsiteX2" fmla="*/ 0 w 2122312"/>
                <a:gd name="connsiteY2" fmla="*/ 451556 h 711201"/>
                <a:gd name="connsiteX3" fmla="*/ 259645 w 2122312"/>
                <a:gd name="connsiteY3" fmla="*/ 711201 h 711201"/>
                <a:gd name="connsiteX4" fmla="*/ 1862667 w 2122312"/>
                <a:gd name="connsiteY4" fmla="*/ 711201 h 711201"/>
                <a:gd name="connsiteX5" fmla="*/ 2122312 w 2122312"/>
                <a:gd name="connsiteY5" fmla="*/ 451556 h 711201"/>
                <a:gd name="connsiteX6" fmla="*/ 2122311 w 2122312"/>
                <a:gd name="connsiteY6" fmla="*/ 451556 h 711201"/>
                <a:gd name="connsiteX7" fmla="*/ 1914994 w 2122312"/>
                <a:gd name="connsiteY7" fmla="*/ 197186 h 711201"/>
                <a:gd name="connsiteX8" fmla="*/ 1878332 w 2122312"/>
                <a:gd name="connsiteY8" fmla="*/ 193490 h 711201"/>
                <a:gd name="connsiteX9" fmla="*/ 1761066 w 2122312"/>
                <a:gd name="connsiteY9" fmla="*/ 0 h 711201"/>
                <a:gd name="connsiteX10" fmla="*/ 1644756 w 2122312"/>
                <a:gd name="connsiteY10" fmla="*/ 191911 h 711201"/>
                <a:gd name="connsiteX11" fmla="*/ 259645 w 2122312"/>
                <a:gd name="connsiteY11" fmla="*/ 191912 h 711201"/>
                <a:gd name="connsiteX12" fmla="*/ 20404 w 2122312"/>
                <a:gd name="connsiteY12" fmla="*/ 350491 h 711201"/>
                <a:gd name="connsiteX13" fmla="*/ 0 w 2122312"/>
                <a:gd name="connsiteY13" fmla="*/ 451557 h 711201"/>
                <a:gd name="connsiteX14" fmla="*/ 20404 w 2122312"/>
                <a:gd name="connsiteY14" fmla="*/ 552622 h 711201"/>
                <a:gd name="connsiteX15" fmla="*/ 259645 w 2122312"/>
                <a:gd name="connsiteY15" fmla="*/ 711201 h 711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22312" h="711201">
                  <a:moveTo>
                    <a:pt x="0" y="451557"/>
                  </a:moveTo>
                  <a:lnTo>
                    <a:pt x="0" y="451557"/>
                  </a:lnTo>
                  <a:lnTo>
                    <a:pt x="0" y="451556"/>
                  </a:lnTo>
                  <a:close/>
                  <a:moveTo>
                    <a:pt x="259645" y="711201"/>
                  </a:moveTo>
                  <a:lnTo>
                    <a:pt x="1862667" y="711201"/>
                  </a:lnTo>
                  <a:cubicBezTo>
                    <a:pt x="2006065" y="711201"/>
                    <a:pt x="2122312" y="594954"/>
                    <a:pt x="2122312" y="451556"/>
                  </a:cubicBezTo>
                  <a:lnTo>
                    <a:pt x="2122311" y="451556"/>
                  </a:lnTo>
                  <a:cubicBezTo>
                    <a:pt x="2122311" y="326083"/>
                    <a:pt x="2033309" y="221397"/>
                    <a:pt x="1914994" y="197186"/>
                  </a:cubicBezTo>
                  <a:lnTo>
                    <a:pt x="1878332" y="193490"/>
                  </a:lnTo>
                  <a:lnTo>
                    <a:pt x="1761066" y="0"/>
                  </a:lnTo>
                  <a:lnTo>
                    <a:pt x="1644756" y="191911"/>
                  </a:lnTo>
                  <a:lnTo>
                    <a:pt x="259645" y="191912"/>
                  </a:lnTo>
                  <a:cubicBezTo>
                    <a:pt x="152096" y="191912"/>
                    <a:pt x="59820" y="257301"/>
                    <a:pt x="20404" y="350491"/>
                  </a:cubicBezTo>
                  <a:lnTo>
                    <a:pt x="0" y="451557"/>
                  </a:lnTo>
                  <a:lnTo>
                    <a:pt x="20404" y="552622"/>
                  </a:lnTo>
                  <a:cubicBezTo>
                    <a:pt x="59820" y="645812"/>
                    <a:pt x="152096" y="711201"/>
                    <a:pt x="259645" y="711201"/>
                  </a:cubicBezTo>
                  <a:close/>
                </a:path>
              </a:pathLst>
            </a:custGeom>
            <a:gradFill>
              <a:gsLst>
                <a:gs pos="0">
                  <a:srgbClr val="0066FF"/>
                </a:gs>
                <a:gs pos="100000">
                  <a:srgbClr val="001E6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500021" y="1693795"/>
              <a:ext cx="1787047" cy="3732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酒店餐厅在哪儿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任意多边形 18"/>
            <p:cNvSpPr/>
            <p:nvPr/>
          </p:nvSpPr>
          <p:spPr>
            <a:xfrm flipV="1">
              <a:off x="8997244" y="1898068"/>
              <a:ext cx="2465672" cy="711201"/>
            </a:xfrm>
            <a:custGeom>
              <a:avLst/>
              <a:gdLst>
                <a:gd name="connsiteX0" fmla="*/ 0 w 2122312"/>
                <a:gd name="connsiteY0" fmla="*/ 451557 h 711201"/>
                <a:gd name="connsiteX1" fmla="*/ 0 w 2122312"/>
                <a:gd name="connsiteY1" fmla="*/ 451557 h 711201"/>
                <a:gd name="connsiteX2" fmla="*/ 0 w 2122312"/>
                <a:gd name="connsiteY2" fmla="*/ 451556 h 711201"/>
                <a:gd name="connsiteX3" fmla="*/ 259645 w 2122312"/>
                <a:gd name="connsiteY3" fmla="*/ 711201 h 711201"/>
                <a:gd name="connsiteX4" fmla="*/ 1862667 w 2122312"/>
                <a:gd name="connsiteY4" fmla="*/ 711201 h 711201"/>
                <a:gd name="connsiteX5" fmla="*/ 2122312 w 2122312"/>
                <a:gd name="connsiteY5" fmla="*/ 451556 h 711201"/>
                <a:gd name="connsiteX6" fmla="*/ 2122311 w 2122312"/>
                <a:gd name="connsiteY6" fmla="*/ 451556 h 711201"/>
                <a:gd name="connsiteX7" fmla="*/ 1914994 w 2122312"/>
                <a:gd name="connsiteY7" fmla="*/ 197186 h 711201"/>
                <a:gd name="connsiteX8" fmla="*/ 1878332 w 2122312"/>
                <a:gd name="connsiteY8" fmla="*/ 193490 h 711201"/>
                <a:gd name="connsiteX9" fmla="*/ 1761066 w 2122312"/>
                <a:gd name="connsiteY9" fmla="*/ 0 h 711201"/>
                <a:gd name="connsiteX10" fmla="*/ 1644756 w 2122312"/>
                <a:gd name="connsiteY10" fmla="*/ 191911 h 711201"/>
                <a:gd name="connsiteX11" fmla="*/ 259645 w 2122312"/>
                <a:gd name="connsiteY11" fmla="*/ 191912 h 711201"/>
                <a:gd name="connsiteX12" fmla="*/ 20404 w 2122312"/>
                <a:gd name="connsiteY12" fmla="*/ 350491 h 711201"/>
                <a:gd name="connsiteX13" fmla="*/ 0 w 2122312"/>
                <a:gd name="connsiteY13" fmla="*/ 451557 h 711201"/>
                <a:gd name="connsiteX14" fmla="*/ 20404 w 2122312"/>
                <a:gd name="connsiteY14" fmla="*/ 552622 h 711201"/>
                <a:gd name="connsiteX15" fmla="*/ 259645 w 2122312"/>
                <a:gd name="connsiteY15" fmla="*/ 711201 h 711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22312" h="711201">
                  <a:moveTo>
                    <a:pt x="0" y="451557"/>
                  </a:moveTo>
                  <a:lnTo>
                    <a:pt x="0" y="451557"/>
                  </a:lnTo>
                  <a:lnTo>
                    <a:pt x="0" y="451556"/>
                  </a:lnTo>
                  <a:close/>
                  <a:moveTo>
                    <a:pt x="259645" y="711201"/>
                  </a:moveTo>
                  <a:lnTo>
                    <a:pt x="1862667" y="711201"/>
                  </a:lnTo>
                  <a:cubicBezTo>
                    <a:pt x="2006065" y="711201"/>
                    <a:pt x="2122312" y="594954"/>
                    <a:pt x="2122312" y="451556"/>
                  </a:cubicBezTo>
                  <a:lnTo>
                    <a:pt x="2122311" y="451556"/>
                  </a:lnTo>
                  <a:cubicBezTo>
                    <a:pt x="2122311" y="326083"/>
                    <a:pt x="2033309" y="221397"/>
                    <a:pt x="1914994" y="197186"/>
                  </a:cubicBezTo>
                  <a:lnTo>
                    <a:pt x="1878332" y="193490"/>
                  </a:lnTo>
                  <a:lnTo>
                    <a:pt x="1761066" y="0"/>
                  </a:lnTo>
                  <a:lnTo>
                    <a:pt x="1644756" y="191911"/>
                  </a:lnTo>
                  <a:lnTo>
                    <a:pt x="259645" y="191912"/>
                  </a:lnTo>
                  <a:cubicBezTo>
                    <a:pt x="152096" y="191912"/>
                    <a:pt x="59820" y="257301"/>
                    <a:pt x="20404" y="350491"/>
                  </a:cubicBezTo>
                  <a:lnTo>
                    <a:pt x="0" y="451557"/>
                  </a:lnTo>
                  <a:lnTo>
                    <a:pt x="20404" y="552622"/>
                  </a:lnTo>
                  <a:cubicBezTo>
                    <a:pt x="59820" y="645812"/>
                    <a:pt x="152096" y="711201"/>
                    <a:pt x="259645" y="711201"/>
                  </a:cubicBezTo>
                  <a:close/>
                </a:path>
              </a:pathLst>
            </a:custGeom>
            <a:gradFill>
              <a:gsLst>
                <a:gs pos="0">
                  <a:srgbClr val="FFFF00"/>
                </a:gs>
                <a:gs pos="100000">
                  <a:srgbClr val="FFC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979687" y="1970726"/>
              <a:ext cx="2465672" cy="3732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rgbClr val="07267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一楼美食汇，欢迎品尝</a:t>
              </a:r>
              <a:endParaRPr lang="zh-CN" altLang="en-US" sz="1600" dirty="0">
                <a:solidFill>
                  <a:srgbClr val="07267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任意多边形 20"/>
            <p:cNvSpPr/>
            <p:nvPr/>
          </p:nvSpPr>
          <p:spPr>
            <a:xfrm flipV="1">
              <a:off x="10387313" y="406402"/>
              <a:ext cx="1179057" cy="395110"/>
            </a:xfrm>
            <a:custGeom>
              <a:avLst/>
              <a:gdLst>
                <a:gd name="connsiteX0" fmla="*/ 0 w 2122312"/>
                <a:gd name="connsiteY0" fmla="*/ 451557 h 711201"/>
                <a:gd name="connsiteX1" fmla="*/ 0 w 2122312"/>
                <a:gd name="connsiteY1" fmla="*/ 451557 h 711201"/>
                <a:gd name="connsiteX2" fmla="*/ 0 w 2122312"/>
                <a:gd name="connsiteY2" fmla="*/ 451556 h 711201"/>
                <a:gd name="connsiteX3" fmla="*/ 259645 w 2122312"/>
                <a:gd name="connsiteY3" fmla="*/ 711201 h 711201"/>
                <a:gd name="connsiteX4" fmla="*/ 1862667 w 2122312"/>
                <a:gd name="connsiteY4" fmla="*/ 711201 h 711201"/>
                <a:gd name="connsiteX5" fmla="*/ 2122312 w 2122312"/>
                <a:gd name="connsiteY5" fmla="*/ 451556 h 711201"/>
                <a:gd name="connsiteX6" fmla="*/ 2122311 w 2122312"/>
                <a:gd name="connsiteY6" fmla="*/ 451556 h 711201"/>
                <a:gd name="connsiteX7" fmla="*/ 1914994 w 2122312"/>
                <a:gd name="connsiteY7" fmla="*/ 197186 h 711201"/>
                <a:gd name="connsiteX8" fmla="*/ 1878332 w 2122312"/>
                <a:gd name="connsiteY8" fmla="*/ 193490 h 711201"/>
                <a:gd name="connsiteX9" fmla="*/ 1761066 w 2122312"/>
                <a:gd name="connsiteY9" fmla="*/ 0 h 711201"/>
                <a:gd name="connsiteX10" fmla="*/ 1644756 w 2122312"/>
                <a:gd name="connsiteY10" fmla="*/ 191911 h 711201"/>
                <a:gd name="connsiteX11" fmla="*/ 259645 w 2122312"/>
                <a:gd name="connsiteY11" fmla="*/ 191912 h 711201"/>
                <a:gd name="connsiteX12" fmla="*/ 20404 w 2122312"/>
                <a:gd name="connsiteY12" fmla="*/ 350491 h 711201"/>
                <a:gd name="connsiteX13" fmla="*/ 0 w 2122312"/>
                <a:gd name="connsiteY13" fmla="*/ 451557 h 711201"/>
                <a:gd name="connsiteX14" fmla="*/ 20404 w 2122312"/>
                <a:gd name="connsiteY14" fmla="*/ 552622 h 711201"/>
                <a:gd name="connsiteX15" fmla="*/ 259645 w 2122312"/>
                <a:gd name="connsiteY15" fmla="*/ 711201 h 711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22312" h="711201">
                  <a:moveTo>
                    <a:pt x="0" y="451557"/>
                  </a:moveTo>
                  <a:lnTo>
                    <a:pt x="0" y="451557"/>
                  </a:lnTo>
                  <a:lnTo>
                    <a:pt x="0" y="451556"/>
                  </a:lnTo>
                  <a:close/>
                  <a:moveTo>
                    <a:pt x="259645" y="711201"/>
                  </a:moveTo>
                  <a:lnTo>
                    <a:pt x="1862667" y="711201"/>
                  </a:lnTo>
                  <a:cubicBezTo>
                    <a:pt x="2006065" y="711201"/>
                    <a:pt x="2122312" y="594954"/>
                    <a:pt x="2122312" y="451556"/>
                  </a:cubicBezTo>
                  <a:lnTo>
                    <a:pt x="2122311" y="451556"/>
                  </a:lnTo>
                  <a:cubicBezTo>
                    <a:pt x="2122311" y="326083"/>
                    <a:pt x="2033309" y="221397"/>
                    <a:pt x="1914994" y="197186"/>
                  </a:cubicBezTo>
                  <a:lnTo>
                    <a:pt x="1878332" y="193490"/>
                  </a:lnTo>
                  <a:lnTo>
                    <a:pt x="1761066" y="0"/>
                  </a:lnTo>
                  <a:lnTo>
                    <a:pt x="1644756" y="191911"/>
                  </a:lnTo>
                  <a:lnTo>
                    <a:pt x="259645" y="191912"/>
                  </a:lnTo>
                  <a:cubicBezTo>
                    <a:pt x="152096" y="191912"/>
                    <a:pt x="59820" y="257301"/>
                    <a:pt x="20404" y="350491"/>
                  </a:cubicBezTo>
                  <a:lnTo>
                    <a:pt x="0" y="451557"/>
                  </a:lnTo>
                  <a:lnTo>
                    <a:pt x="20404" y="552622"/>
                  </a:lnTo>
                  <a:cubicBezTo>
                    <a:pt x="59820" y="645812"/>
                    <a:pt x="152096" y="711201"/>
                    <a:pt x="259645" y="711201"/>
                  </a:cubicBezTo>
                  <a:close/>
                </a:path>
              </a:pathLst>
            </a:custGeom>
            <a:gradFill>
              <a:gsLst>
                <a:gs pos="0">
                  <a:srgbClr val="0066FF">
                    <a:alpha val="17000"/>
                  </a:srgbClr>
                </a:gs>
                <a:gs pos="100000">
                  <a:srgbClr val="001E6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22" name="任意多边形 21"/>
            <p:cNvSpPr/>
            <p:nvPr/>
          </p:nvSpPr>
          <p:spPr>
            <a:xfrm flipV="1">
              <a:off x="7041554" y="1085768"/>
              <a:ext cx="909558" cy="304799"/>
            </a:xfrm>
            <a:custGeom>
              <a:avLst/>
              <a:gdLst>
                <a:gd name="connsiteX0" fmla="*/ 0 w 2122312"/>
                <a:gd name="connsiteY0" fmla="*/ 451557 h 711201"/>
                <a:gd name="connsiteX1" fmla="*/ 0 w 2122312"/>
                <a:gd name="connsiteY1" fmla="*/ 451557 h 711201"/>
                <a:gd name="connsiteX2" fmla="*/ 0 w 2122312"/>
                <a:gd name="connsiteY2" fmla="*/ 451556 h 711201"/>
                <a:gd name="connsiteX3" fmla="*/ 259645 w 2122312"/>
                <a:gd name="connsiteY3" fmla="*/ 711201 h 711201"/>
                <a:gd name="connsiteX4" fmla="*/ 1862667 w 2122312"/>
                <a:gd name="connsiteY4" fmla="*/ 711201 h 711201"/>
                <a:gd name="connsiteX5" fmla="*/ 2122312 w 2122312"/>
                <a:gd name="connsiteY5" fmla="*/ 451556 h 711201"/>
                <a:gd name="connsiteX6" fmla="*/ 2122311 w 2122312"/>
                <a:gd name="connsiteY6" fmla="*/ 451556 h 711201"/>
                <a:gd name="connsiteX7" fmla="*/ 1914994 w 2122312"/>
                <a:gd name="connsiteY7" fmla="*/ 197186 h 711201"/>
                <a:gd name="connsiteX8" fmla="*/ 1878332 w 2122312"/>
                <a:gd name="connsiteY8" fmla="*/ 193490 h 711201"/>
                <a:gd name="connsiteX9" fmla="*/ 1761066 w 2122312"/>
                <a:gd name="connsiteY9" fmla="*/ 0 h 711201"/>
                <a:gd name="connsiteX10" fmla="*/ 1644756 w 2122312"/>
                <a:gd name="connsiteY10" fmla="*/ 191911 h 711201"/>
                <a:gd name="connsiteX11" fmla="*/ 259645 w 2122312"/>
                <a:gd name="connsiteY11" fmla="*/ 191912 h 711201"/>
                <a:gd name="connsiteX12" fmla="*/ 20404 w 2122312"/>
                <a:gd name="connsiteY12" fmla="*/ 350491 h 711201"/>
                <a:gd name="connsiteX13" fmla="*/ 0 w 2122312"/>
                <a:gd name="connsiteY13" fmla="*/ 451557 h 711201"/>
                <a:gd name="connsiteX14" fmla="*/ 20404 w 2122312"/>
                <a:gd name="connsiteY14" fmla="*/ 552622 h 711201"/>
                <a:gd name="connsiteX15" fmla="*/ 259645 w 2122312"/>
                <a:gd name="connsiteY15" fmla="*/ 711201 h 711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22312" h="711201">
                  <a:moveTo>
                    <a:pt x="0" y="451557"/>
                  </a:moveTo>
                  <a:lnTo>
                    <a:pt x="0" y="451557"/>
                  </a:lnTo>
                  <a:lnTo>
                    <a:pt x="0" y="451556"/>
                  </a:lnTo>
                  <a:close/>
                  <a:moveTo>
                    <a:pt x="259645" y="711201"/>
                  </a:moveTo>
                  <a:lnTo>
                    <a:pt x="1862667" y="711201"/>
                  </a:lnTo>
                  <a:cubicBezTo>
                    <a:pt x="2006065" y="711201"/>
                    <a:pt x="2122312" y="594954"/>
                    <a:pt x="2122312" y="451556"/>
                  </a:cubicBezTo>
                  <a:lnTo>
                    <a:pt x="2122311" y="451556"/>
                  </a:lnTo>
                  <a:cubicBezTo>
                    <a:pt x="2122311" y="326083"/>
                    <a:pt x="2033309" y="221397"/>
                    <a:pt x="1914994" y="197186"/>
                  </a:cubicBezTo>
                  <a:lnTo>
                    <a:pt x="1878332" y="193490"/>
                  </a:lnTo>
                  <a:lnTo>
                    <a:pt x="1761066" y="0"/>
                  </a:lnTo>
                  <a:lnTo>
                    <a:pt x="1644756" y="191911"/>
                  </a:lnTo>
                  <a:lnTo>
                    <a:pt x="259645" y="191912"/>
                  </a:lnTo>
                  <a:cubicBezTo>
                    <a:pt x="152096" y="191912"/>
                    <a:pt x="59820" y="257301"/>
                    <a:pt x="20404" y="350491"/>
                  </a:cubicBezTo>
                  <a:lnTo>
                    <a:pt x="0" y="451557"/>
                  </a:lnTo>
                  <a:lnTo>
                    <a:pt x="20404" y="552622"/>
                  </a:lnTo>
                  <a:cubicBezTo>
                    <a:pt x="59820" y="645812"/>
                    <a:pt x="152096" y="711201"/>
                    <a:pt x="259645" y="711201"/>
                  </a:cubicBezTo>
                  <a:close/>
                </a:path>
              </a:pathLst>
            </a:custGeom>
            <a:gradFill>
              <a:gsLst>
                <a:gs pos="0">
                  <a:srgbClr val="FFFF00">
                    <a:alpha val="0"/>
                  </a:srgbClr>
                </a:gs>
                <a:gs pos="100000">
                  <a:srgbClr val="FFC000">
                    <a:alpha val="5600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045" y="2443513"/>
            <a:ext cx="2187780" cy="42112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58528" y="1039684"/>
            <a:ext cx="8655353" cy="4519718"/>
          </a:xfrm>
          <a:prstGeom prst="rect">
            <a:avLst/>
          </a:prstGeom>
          <a:gradFill>
            <a:gsLst>
              <a:gs pos="0">
                <a:srgbClr val="4472C4"/>
              </a:gs>
              <a:gs pos="100000">
                <a:srgbClr val="001E6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943950" y="1615539"/>
            <a:ext cx="584184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可接驳智能货柜</a:t>
            </a:r>
            <a:endParaRPr lang="en-US" altLang="zh-CN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商城</a:t>
            </a:r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/HDOS</a:t>
            </a: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无缝衔接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43950" y="3129914"/>
            <a:ext cx="5365485" cy="874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与原有智能货柜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/HDOS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方案打通，无需另配货柜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一机多用，即刻接驳，酒店新增机器人首选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24550" y="4457985"/>
            <a:ext cx="2294547" cy="418128"/>
          </a:xfrm>
          <a:prstGeom prst="rect">
            <a:avLst/>
          </a:prstGeom>
          <a:solidFill>
            <a:srgbClr val="FFC000"/>
          </a:solidFill>
        </p:spPr>
        <p:txBody>
          <a:bodyPr wrap="square" anchor="ctr"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rgbClr val="07267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注：支持货柜云酷型号</a:t>
            </a:r>
            <a:endParaRPr lang="en-US" altLang="zh-CN" sz="1600" dirty="0">
              <a:solidFill>
                <a:srgbClr val="07267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90382" y="408352"/>
            <a:ext cx="5114297" cy="57823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p="http://schemas.openxmlformats.org/presentationml/2006/main">
  <p:tag name="ISLIDE.ICON" val="#374578;#401731;#165238;#165238;#167761;#379654;#373752;"/>
</p:tagLst>
</file>

<file path=ppt/tags/tag2.xml><?xml version="1.0" encoding="utf-8"?>
<p:tagLst xmlns:p="http://schemas.openxmlformats.org/presentationml/2006/main">
  <p:tag name="ISLIDE.ICON" val="#405202;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1484</Words>
  <Application>WPS 演示</Application>
  <PresentationFormat>宽屏</PresentationFormat>
  <Paragraphs>179</Paragraphs>
  <Slides>14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微软雅黑 Light</vt:lpstr>
      <vt:lpstr>Wingdings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yjcn503a0226</dc:creator>
  <cp:lastModifiedBy>HYH</cp:lastModifiedBy>
  <cp:revision>930</cp:revision>
  <cp:lastPrinted>2020-03-05T08:32:00Z</cp:lastPrinted>
  <dcterms:created xsi:type="dcterms:W3CDTF">2019-12-11T08:38:00Z</dcterms:created>
  <dcterms:modified xsi:type="dcterms:W3CDTF">2026-03-24T03:07:32Z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654B4BDBE776421A9359E2BBCBD27DEC_12</vt:lpwstr>
  </property>
</Properties>
</file>